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1.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7.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8.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9.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0.xml" ContentType="application/vnd.openxmlformats-officedocument.theme+xml"/>
  <Override PartName="/ppt/slideLayouts/slideLayout43.xml" ContentType="application/vnd.openxmlformats-officedocument.presentationml.slideLayout+xml"/>
  <Override PartName="/ppt/theme/theme41.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75" r:id="rId2"/>
    <p:sldMasterId id="2147483688" r:id="rId3"/>
    <p:sldMasterId id="2147483703" r:id="rId4"/>
    <p:sldMasterId id="2147483994" r:id="rId5"/>
    <p:sldMasterId id="2147483996" r:id="rId6"/>
    <p:sldMasterId id="2147484000" r:id="rId7"/>
    <p:sldMasterId id="2147484002" r:id="rId8"/>
    <p:sldMasterId id="2147484004" r:id="rId9"/>
    <p:sldMasterId id="2147484007" r:id="rId10"/>
    <p:sldMasterId id="2147484019" r:id="rId11"/>
    <p:sldMasterId id="2147484021" r:id="rId12"/>
    <p:sldMasterId id="2147484024" r:id="rId13"/>
    <p:sldMasterId id="2147484025" r:id="rId14"/>
    <p:sldMasterId id="2147484034" r:id="rId15"/>
    <p:sldMasterId id="2147484036" r:id="rId16"/>
    <p:sldMasterId id="2147484038" r:id="rId17"/>
    <p:sldMasterId id="2147484040" r:id="rId18"/>
    <p:sldMasterId id="2147484042" r:id="rId19"/>
    <p:sldMasterId id="2147484064" r:id="rId20"/>
    <p:sldMasterId id="2147484093" r:id="rId21"/>
    <p:sldMasterId id="2147484096" r:id="rId22"/>
    <p:sldMasterId id="2147484098" r:id="rId23"/>
    <p:sldMasterId id="2147484099" r:id="rId24"/>
    <p:sldMasterId id="2147484101" r:id="rId25"/>
    <p:sldMasterId id="2147484103" r:id="rId26"/>
    <p:sldMasterId id="2147484108" r:id="rId27"/>
    <p:sldMasterId id="2147484114" r:id="rId28"/>
    <p:sldMasterId id="2147484115" r:id="rId29"/>
    <p:sldMasterId id="2147484119" r:id="rId30"/>
    <p:sldMasterId id="2147484135" r:id="rId31"/>
    <p:sldMasterId id="2147484144" r:id="rId32"/>
    <p:sldMasterId id="2147484163" r:id="rId33"/>
    <p:sldMasterId id="2147484169" r:id="rId34"/>
    <p:sldMasterId id="2147484184" r:id="rId35"/>
    <p:sldMasterId id="2147484186" r:id="rId36"/>
    <p:sldMasterId id="2147484190" r:id="rId37"/>
    <p:sldMasterId id="2147484202" r:id="rId38"/>
    <p:sldMasterId id="2147484207" r:id="rId39"/>
    <p:sldMasterId id="2147484230" r:id="rId40"/>
    <p:sldMasterId id="2147484238" r:id="rId41"/>
    <p:sldMasterId id="2147484276" r:id="rId42"/>
  </p:sldMasterIdLst>
  <p:notesMasterIdLst>
    <p:notesMasterId r:id="rId68"/>
  </p:notesMasterIdLst>
  <p:handoutMasterIdLst>
    <p:handoutMasterId r:id="rId69"/>
  </p:handoutMasterIdLst>
  <p:sldIdLst>
    <p:sldId id="259" r:id="rId43"/>
    <p:sldId id="264" r:id="rId44"/>
    <p:sldId id="636" r:id="rId45"/>
    <p:sldId id="637" r:id="rId46"/>
    <p:sldId id="638" r:id="rId47"/>
    <p:sldId id="639" r:id="rId48"/>
    <p:sldId id="640" r:id="rId49"/>
    <p:sldId id="641" r:id="rId50"/>
    <p:sldId id="642" r:id="rId51"/>
    <p:sldId id="643" r:id="rId52"/>
    <p:sldId id="644" r:id="rId53"/>
    <p:sldId id="645" r:id="rId54"/>
    <p:sldId id="646" r:id="rId55"/>
    <p:sldId id="647" r:id="rId56"/>
    <p:sldId id="648" r:id="rId57"/>
    <p:sldId id="649" r:id="rId58"/>
    <p:sldId id="650" r:id="rId59"/>
    <p:sldId id="651" r:id="rId60"/>
    <p:sldId id="652" r:id="rId61"/>
    <p:sldId id="653" r:id="rId62"/>
    <p:sldId id="654" r:id="rId63"/>
    <p:sldId id="655" r:id="rId64"/>
    <p:sldId id="656" r:id="rId65"/>
    <p:sldId id="657" r:id="rId66"/>
    <p:sldId id="301" r:id="rId6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9">
          <p15:clr>
            <a:srgbClr val="A4A3A4"/>
          </p15:clr>
        </p15:guide>
        <p15:guide id="2" pos="344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9E2F"/>
    <a:srgbClr val="000000"/>
    <a:srgbClr val="003B49"/>
    <a:srgbClr val="005F83"/>
    <a:srgbClr val="0A0AA6"/>
    <a:srgbClr val="B2B4B2"/>
    <a:srgbClr val="3300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1" autoAdjust="0"/>
    <p:restoredTop sz="94586" autoAdjust="0"/>
  </p:normalViewPr>
  <p:slideViewPr>
    <p:cSldViewPr snapToGrid="0" snapToObjects="1" showGuides="1">
      <p:cViewPr varScale="1">
        <p:scale>
          <a:sx n="83" d="100"/>
          <a:sy n="83" d="100"/>
        </p:scale>
        <p:origin x="1488" y="67"/>
      </p:cViewPr>
      <p:guideLst>
        <p:guide orient="horz" pos="2109"/>
        <p:guide pos="3448"/>
      </p:guideLst>
    </p:cSldViewPr>
  </p:slideViewPr>
  <p:outlineViewPr>
    <p:cViewPr>
      <p:scale>
        <a:sx n="33" d="100"/>
        <a:sy n="33" d="100"/>
      </p:scale>
      <p:origin x="0" y="-22338"/>
    </p:cViewPr>
  </p:outlineViewPr>
  <p:notesTextViewPr>
    <p:cViewPr>
      <p:scale>
        <a:sx n="3" d="2"/>
        <a:sy n="3" d="2"/>
      </p:scale>
      <p:origin x="0" y="0"/>
    </p:cViewPr>
  </p:notesTextViewPr>
  <p:sorterViewPr>
    <p:cViewPr>
      <p:scale>
        <a:sx n="100" d="100"/>
        <a:sy n="100" d="100"/>
      </p:scale>
      <p:origin x="0" y="-3456"/>
    </p:cViewPr>
  </p:sorterViewPr>
  <p:notesViewPr>
    <p:cSldViewPr snapToGrid="0" snapToObjects="1">
      <p:cViewPr varScale="1">
        <p:scale>
          <a:sx n="82" d="100"/>
          <a:sy n="82" d="100"/>
        </p:scale>
        <p:origin x="383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slide" Target="slides/slide5.xml"/><Relationship Id="rId50" Type="http://schemas.openxmlformats.org/officeDocument/2006/relationships/slide" Target="slides/slide8.xml"/><Relationship Id="rId55" Type="http://schemas.openxmlformats.org/officeDocument/2006/relationships/slide" Target="slides/slide13.xml"/><Relationship Id="rId63" Type="http://schemas.openxmlformats.org/officeDocument/2006/relationships/slide" Target="slides/slide21.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 Target="slides/slide3.xml"/><Relationship Id="rId53" Type="http://schemas.openxmlformats.org/officeDocument/2006/relationships/slide" Target="slides/slide11.xml"/><Relationship Id="rId58" Type="http://schemas.openxmlformats.org/officeDocument/2006/relationships/slide" Target="slides/slide16.xml"/><Relationship Id="rId66" Type="http://schemas.openxmlformats.org/officeDocument/2006/relationships/slide" Target="slides/slide24.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7.xml"/><Relationship Id="rId57" Type="http://schemas.openxmlformats.org/officeDocument/2006/relationships/slide" Target="slides/slide15.xml"/><Relationship Id="rId61" Type="http://schemas.openxmlformats.org/officeDocument/2006/relationships/slide" Target="slides/slide19.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2.xml"/><Relationship Id="rId52" Type="http://schemas.openxmlformats.org/officeDocument/2006/relationships/slide" Target="slides/slide10.xml"/><Relationship Id="rId60" Type="http://schemas.openxmlformats.org/officeDocument/2006/relationships/slide" Target="slides/slide18.xml"/><Relationship Id="rId65" Type="http://schemas.openxmlformats.org/officeDocument/2006/relationships/slide" Target="slides/slide23.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1.xml"/><Relationship Id="rId48" Type="http://schemas.openxmlformats.org/officeDocument/2006/relationships/slide" Target="slides/slide6.xml"/><Relationship Id="rId56" Type="http://schemas.openxmlformats.org/officeDocument/2006/relationships/slide" Target="slides/slide14.xml"/><Relationship Id="rId64" Type="http://schemas.openxmlformats.org/officeDocument/2006/relationships/slide" Target="slides/slide22.xml"/><Relationship Id="rId69"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9.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4.xml"/><Relationship Id="rId59" Type="http://schemas.openxmlformats.org/officeDocument/2006/relationships/slide" Target="slides/slide17.xml"/><Relationship Id="rId67" Type="http://schemas.openxmlformats.org/officeDocument/2006/relationships/slide" Target="slides/slide25.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12.xml"/><Relationship Id="rId62" Type="http://schemas.openxmlformats.org/officeDocument/2006/relationships/slide" Target="slides/slide2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258EE4D-8A6D-FE43-9221-048F51E281B9}" type="datetimeFigureOut">
              <a:rPr lang="en-US" smtClean="0"/>
              <a:t>4/2/2020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0D20F39-116C-1340-B5D6-764DD69AD68F}" type="slidenum">
              <a:rPr lang="en-US" smtClean="0"/>
              <a:t>‹#›</a:t>
            </a:fld>
            <a:endParaRPr lang="en-US" dirty="0"/>
          </a:p>
        </p:txBody>
      </p:sp>
    </p:spTree>
    <p:extLst>
      <p:ext uri="{BB962C8B-B14F-4D97-AF65-F5344CB8AC3E}">
        <p14:creationId xmlns:p14="http://schemas.microsoft.com/office/powerpoint/2010/main" val="43207800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97AD45B-D55B-416C-938F-6E117D78AE10}" type="datetimeFigureOut">
              <a:rPr lang="en-US" smtClean="0"/>
              <a:t>4/2/2020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2A66E6F-1E71-40F1-A2D2-2FDF91F15AFC}" type="slidenum">
              <a:rPr lang="en-US" smtClean="0"/>
              <a:t>‹#›</a:t>
            </a:fld>
            <a:endParaRPr lang="en-US" dirty="0"/>
          </a:p>
        </p:txBody>
      </p:sp>
    </p:spTree>
    <p:extLst>
      <p:ext uri="{BB962C8B-B14F-4D97-AF65-F5344CB8AC3E}">
        <p14:creationId xmlns:p14="http://schemas.microsoft.com/office/powerpoint/2010/main" val="336155641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2A66E6F-1E71-40F1-A2D2-2FDF91F15AFC}" type="slidenum">
              <a:rPr lang="en-US" smtClean="0"/>
              <a:t>1</a:t>
            </a:fld>
            <a:endParaRPr lang="en-US" dirty="0"/>
          </a:p>
        </p:txBody>
      </p:sp>
    </p:spTree>
    <p:extLst>
      <p:ext uri="{BB962C8B-B14F-4D97-AF65-F5344CB8AC3E}">
        <p14:creationId xmlns:p14="http://schemas.microsoft.com/office/powerpoint/2010/main" val="3685336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66E6F-1E71-40F1-A2D2-2FDF91F15AFC}" type="slidenum">
              <a:rPr lang="en-US" smtClean="0"/>
              <a:t>2</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29760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2A66E6F-1E71-40F1-A2D2-2FDF91F15AFC}" type="slidenum">
              <a:rPr lang="en-US" smtClean="0"/>
              <a:t>25</a:t>
            </a:fld>
            <a:endParaRPr lang="en-US" dirty="0"/>
          </a:p>
        </p:txBody>
      </p:sp>
    </p:spTree>
    <p:extLst>
      <p:ext uri="{BB962C8B-B14F-4D97-AF65-F5344CB8AC3E}">
        <p14:creationId xmlns:p14="http://schemas.microsoft.com/office/powerpoint/2010/main" val="926644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3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39.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39.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png"/><Relationship Id="rId1" Type="http://schemas.openxmlformats.org/officeDocument/2006/relationships/slideMaster" Target="../slideMasters/slideMaster39.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png"/><Relationship Id="rId1" Type="http://schemas.openxmlformats.org/officeDocument/2006/relationships/slideMaster" Target="../slideMasters/slideMaster3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sp>
        <p:nvSpPr>
          <p:cNvPr id="3" name="Slide Number Placeholder 2"/>
          <p:cNvSpPr>
            <a:spLocks noGrp="1"/>
          </p:cNvSpPr>
          <p:nvPr>
            <p:ph type="sldNum" sz="quarter" idx="11"/>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339719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003B49"/>
                </a:solidFill>
                <a:latin typeface="Orgon Slab Light"/>
                <a:cs typeface="Orgon Slab Light"/>
              </a:defRPr>
            </a:lvl1pPr>
          </a:lstStyle>
          <a:p>
            <a:r>
              <a:rPr lang="en-US" dirty="0"/>
              <a:t>Graphic Here</a:t>
            </a:r>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1" name="Picture 10"/>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609596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Text Placeholder 5"/>
          <p:cNvSpPr>
            <a:spLocks noGrp="1"/>
          </p:cNvSpPr>
          <p:nvPr>
            <p:ph type="body" sz="quarter" idx="10" hasCustomPrompt="1"/>
          </p:nvPr>
        </p:nvSpPr>
        <p:spPr>
          <a:xfrm>
            <a:off x="671757" y="1842046"/>
            <a:ext cx="6972300" cy="2641756"/>
          </a:xfrm>
          <a:prstGeom prst="rect">
            <a:avLst/>
          </a:prstGeom>
          <a:ln>
            <a:noFill/>
          </a:ln>
        </p:spPr>
        <p:txBody>
          <a:bodyPr>
            <a:normAutofit/>
          </a:bodyPr>
          <a:lstStyle>
            <a:lvl1pPr marL="0" indent="0">
              <a:lnSpc>
                <a:spcPct val="100000"/>
              </a:lnSpc>
              <a:buNone/>
              <a:defRPr sz="5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3" name="Picture 2"/>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144908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FAF6EC"/>
                </a:solidFill>
                <a:latin typeface="Orgon Slab ExtraLight"/>
                <a:cs typeface="Orgon Slab ExtraLight"/>
              </a:defRPr>
            </a:lvl1pPr>
            <a:lvl2pPr>
              <a:defRPr sz="2000" b="0" i="0" baseline="0">
                <a:solidFill>
                  <a:srgbClr val="FAF6EC"/>
                </a:solidFill>
                <a:latin typeface="Orgon Slab ExtraLight"/>
                <a:cs typeface="Orgon Slab ExtraLight"/>
              </a:defRPr>
            </a:lvl2pPr>
            <a:lvl3pPr marL="1143000" indent="-228600">
              <a:buSzPct val="100000"/>
              <a:buFont typeface="Lucida Grande"/>
              <a:buChar char="&gt;"/>
              <a:defRPr sz="1800" b="0" i="0" baseline="0">
                <a:solidFill>
                  <a:srgbClr val="FAF6EC"/>
                </a:solidFill>
                <a:latin typeface="Orgon Slab ExtraLight"/>
                <a:cs typeface="Orgon Slab ExtraLight"/>
              </a:defRPr>
            </a:lvl3pPr>
            <a:lvl4pPr>
              <a:defRPr sz="1600" b="0" i="0" baseline="0">
                <a:solidFill>
                  <a:srgbClr val="FAF6EC"/>
                </a:solidFill>
                <a:latin typeface="Orgon Slab ExtraLight"/>
                <a:cs typeface="Orgon Slab ExtraLight"/>
              </a:defRPr>
            </a:lvl4pPr>
            <a:lvl5pPr marL="2057400" indent="-228600">
              <a:buFont typeface="Lucida Grande"/>
              <a:buChar char="&gt;"/>
              <a:defRPr sz="1400" b="0" i="0" baseline="0">
                <a:solidFill>
                  <a:srgbClr val="FAF6EC"/>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5"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FAF6EC"/>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2690889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6" name="Text Placeholder 9"/>
          <p:cNvSpPr>
            <a:spLocks noGrp="1"/>
          </p:cNvSpPr>
          <p:nvPr>
            <p:ph type="body" sz="quarter" idx="11" hasCustomPrompt="1"/>
          </p:nvPr>
        </p:nvSpPr>
        <p:spPr>
          <a:xfrm>
            <a:off x="659305" y="1736726"/>
            <a:ext cx="8076956" cy="4015497"/>
          </a:xfrm>
          <a:prstGeom prst="rect">
            <a:avLst/>
          </a:prstGeom>
        </p:spPr>
        <p:txBody>
          <a:bodyPr/>
          <a:lstStyle>
            <a:lvl1pPr marL="342900" indent="-342900">
              <a:buFont typeface="Lucida Grande"/>
              <a:buChar char="&gt;"/>
              <a:defRPr sz="2400" b="0" i="0" baseline="0">
                <a:solidFill>
                  <a:srgbClr val="FAF6EC"/>
                </a:solidFill>
                <a:latin typeface="Orgon Slab Light"/>
                <a:cs typeface="Orgon Slab Light"/>
              </a:defRPr>
            </a:lvl1pPr>
            <a:lvl2pPr>
              <a:defRPr sz="2000" b="0" i="0" baseline="0">
                <a:solidFill>
                  <a:srgbClr val="FAF6EC"/>
                </a:solidFill>
                <a:latin typeface="Orgon Slab Light"/>
                <a:cs typeface="Orgon Slab Light"/>
              </a:defRPr>
            </a:lvl2pPr>
            <a:lvl3pPr marL="1143000" indent="-228600">
              <a:buSzPct val="100000"/>
              <a:buFont typeface="Lucida Grande"/>
              <a:buChar char="&gt;"/>
              <a:defRPr sz="1800" b="0" i="0" baseline="0">
                <a:solidFill>
                  <a:srgbClr val="FAF6EC"/>
                </a:solidFill>
                <a:latin typeface="Orgon Slab Light"/>
                <a:cs typeface="Orgon Slab Light"/>
              </a:defRPr>
            </a:lvl3pPr>
            <a:lvl4pPr>
              <a:defRPr sz="1600" b="0" i="0" baseline="0">
                <a:solidFill>
                  <a:srgbClr val="FAF6EC"/>
                </a:solidFill>
                <a:latin typeface="Orgon Slab Light"/>
                <a:cs typeface="Orgon Slab Light"/>
              </a:defRPr>
            </a:lvl4pPr>
            <a:lvl5pPr marL="2057400" indent="-228600">
              <a:buFont typeface="Lucida Grande"/>
              <a:buChar char="&gt;"/>
              <a:defRPr sz="1400" b="0" i="0" baseline="0">
                <a:solidFill>
                  <a:srgbClr val="FAF6EC"/>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 14)</a:t>
            </a:r>
          </a:p>
        </p:txBody>
      </p:sp>
      <p:pic>
        <p:nvPicPr>
          <p:cNvPr id="9" name="Picture 8"/>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1023724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FAF6EC"/>
                </a:solidFill>
                <a:latin typeface="Orgon Slab"/>
                <a:cs typeface="Orgon Slab"/>
              </a:defRPr>
            </a:lvl1pPr>
          </a:lstStyle>
          <a:p>
            <a:r>
              <a:rPr lang="en-US" dirty="0"/>
              <a:t>Graphic Here</a:t>
            </a:r>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chemeClr val="bg1">
                    <a:lumMod val="20000"/>
                    <a:lumOff val="80000"/>
                  </a:schemeClr>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631684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9" name="Picture 8"/>
          <p:cNvPicPr>
            <a:picLocks noChangeAspect="1"/>
          </p:cNvPicPr>
          <p:nvPr userDrawn="1"/>
        </p:nvPicPr>
        <p:blipFill>
          <a:blip r:embed="rId2"/>
          <a:stretch>
            <a:fillRect/>
          </a:stretch>
        </p:blipFill>
        <p:spPr>
          <a:xfrm>
            <a:off x="7644384" y="5522977"/>
            <a:ext cx="1347216" cy="1089660"/>
          </a:xfrm>
          <a:prstGeom prst="rect">
            <a:avLst/>
          </a:prstGeom>
        </p:spPr>
      </p:pic>
      <p:pic>
        <p:nvPicPr>
          <p:cNvPr id="6" name="Picture 5"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Tree>
    <p:extLst>
      <p:ext uri="{BB962C8B-B14F-4D97-AF65-F5344CB8AC3E}">
        <p14:creationId xmlns:p14="http://schemas.microsoft.com/office/powerpoint/2010/main" val="2102918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8368" y="2320241"/>
            <a:ext cx="8197114" cy="3117863"/>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10" name="Picture 9"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7"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674026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7"/>
            <a:ext cx="8196210" cy="3701376"/>
          </a:xfrm>
          <a:prstGeom prst="rect">
            <a:avLst/>
          </a:prstGeom>
        </p:spPr>
        <p:txBody>
          <a:bodyPr/>
          <a:lstStyle>
            <a:lvl1pPr marL="342900" indent="-342900">
              <a:buFont typeface="Lucida Grande"/>
              <a:buChar char="&gt;"/>
              <a:defRPr sz="2400" b="0" i="0" baseline="0">
                <a:solidFill>
                  <a:srgbClr val="509E2F"/>
                </a:solidFill>
                <a:latin typeface="Orgon Slab Light"/>
                <a:cs typeface="Orgon Slab Light"/>
              </a:defRPr>
            </a:lvl1pPr>
            <a:lvl2pPr>
              <a:defRPr sz="2000" b="0" i="0" baseline="0">
                <a:solidFill>
                  <a:srgbClr val="509E2F"/>
                </a:solidFill>
                <a:latin typeface="Orgon Slab Light"/>
                <a:cs typeface="Orgon Slab Light"/>
              </a:defRPr>
            </a:lvl2pPr>
            <a:lvl3pPr marL="1143000" indent="-228600">
              <a:buSzPct val="100000"/>
              <a:buFont typeface="Lucida Grande"/>
              <a:buChar char="&gt;"/>
              <a:defRPr sz="1800" b="0" i="0" baseline="0">
                <a:solidFill>
                  <a:srgbClr val="509E2F"/>
                </a:solidFill>
                <a:latin typeface="Orgon Slab Light"/>
                <a:cs typeface="Orgon Slab Light"/>
              </a:defRPr>
            </a:lvl3pPr>
            <a:lvl4pPr>
              <a:defRPr sz="1600" b="0" i="0" baseline="0">
                <a:solidFill>
                  <a:srgbClr val="509E2F"/>
                </a:solidFill>
                <a:latin typeface="Orgon Slab Light"/>
                <a:cs typeface="Orgon Slab Light"/>
              </a:defRPr>
            </a:lvl4pPr>
            <a:lvl5pPr marL="2057400" indent="-228600">
              <a:buFont typeface="Lucida Grande"/>
              <a:buChar char="&gt;"/>
              <a:defRPr sz="1400" b="0" i="0" baseline="0">
                <a:solidFill>
                  <a:srgbClr val="509E2F"/>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 14)</a:t>
            </a:r>
          </a:p>
        </p:txBody>
      </p:sp>
      <p:sp>
        <p:nvSpPr>
          <p:cNvPr id="7" name="Text Placeholder 5"/>
          <p:cNvSpPr>
            <a:spLocks noGrp="1"/>
          </p:cNvSpPr>
          <p:nvPr>
            <p:ph type="body" sz="quarter" idx="12"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361678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3656655"/>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pic>
        <p:nvPicPr>
          <p:cNvPr id="8" name="Picture 7"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6"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2256594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spTree>
    <p:extLst>
      <p:ext uri="{BB962C8B-B14F-4D97-AF65-F5344CB8AC3E}">
        <p14:creationId xmlns:p14="http://schemas.microsoft.com/office/powerpoint/2010/main" val="3345411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307287265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3" name="TextBox 2"/>
          <p:cNvSpPr txBox="1"/>
          <p:nvPr userDrawn="1"/>
        </p:nvSpPr>
        <p:spPr>
          <a:xfrm>
            <a:off x="8530937" y="6380018"/>
            <a:ext cx="613063" cy="369332"/>
          </a:xfrm>
          <a:prstGeom prst="rect">
            <a:avLst/>
          </a:prstGeom>
          <a:noFill/>
        </p:spPr>
        <p:txBody>
          <a:bodyPr wrap="square" rtlCol="0">
            <a:spAutoFit/>
          </a:bodyPr>
          <a:lstStyle/>
          <a:p>
            <a:fld id="{16A2D7FC-9282-4CC6-93C1-5989D47CF530}" type="slidenum">
              <a:rPr lang="en-US" smtClean="0"/>
              <a:t>‹#›</a:t>
            </a:fld>
            <a:endParaRPr lang="en-US" dirty="0"/>
          </a:p>
        </p:txBody>
      </p:sp>
    </p:spTree>
    <p:extLst>
      <p:ext uri="{BB962C8B-B14F-4D97-AF65-F5344CB8AC3E}">
        <p14:creationId xmlns:p14="http://schemas.microsoft.com/office/powerpoint/2010/main" val="2353763302"/>
      </p:ext>
    </p:extLst>
  </p:cSld>
  <p:clrMapOvr>
    <a:masterClrMapping/>
  </p:clrMapOvr>
  <p:timing>
    <p:tnLst>
      <p:par>
        <p:cTn id="1" dur="indefinite" restart="never" nodeType="tmRoot"/>
      </p:par>
    </p:tn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46832018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smtClean="0"/>
              <a:t>Graphic Here</a:t>
            </a:r>
            <a:endParaRPr lang="en-US" dirty="0"/>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19653452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Tree>
    <p:extLst>
      <p:ext uri="{BB962C8B-B14F-4D97-AF65-F5344CB8AC3E}">
        <p14:creationId xmlns:p14="http://schemas.microsoft.com/office/powerpoint/2010/main" val="32700610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8565195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492558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26140530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32245228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3" name="TextBox 2"/>
          <p:cNvSpPr txBox="1"/>
          <p:nvPr userDrawn="1"/>
        </p:nvSpPr>
        <p:spPr>
          <a:xfrm>
            <a:off x="8530937" y="6380018"/>
            <a:ext cx="613063" cy="369332"/>
          </a:xfrm>
          <a:prstGeom prst="rect">
            <a:avLst/>
          </a:prstGeom>
          <a:noFill/>
        </p:spPr>
        <p:txBody>
          <a:bodyPr wrap="square" rtlCol="0">
            <a:spAutoFit/>
          </a:bodyPr>
          <a:lstStyle/>
          <a:p>
            <a:fld id="{16A2D7FC-9282-4CC6-93C1-5989D47CF530}" type="slidenum">
              <a:rPr lang="en-US" smtClean="0"/>
              <a:t>‹#›</a:t>
            </a:fld>
            <a:endParaRPr lang="en-US" dirty="0"/>
          </a:p>
        </p:txBody>
      </p:sp>
    </p:spTree>
    <p:extLst>
      <p:ext uri="{BB962C8B-B14F-4D97-AF65-F5344CB8AC3E}">
        <p14:creationId xmlns:p14="http://schemas.microsoft.com/office/powerpoint/2010/main" val="13646469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Footer Placeholder 1"/>
          <p:cNvSpPr>
            <a:spLocks noGrp="1"/>
          </p:cNvSpPr>
          <p:nvPr>
            <p:ph type="ftr" sz="quarter" idx="14"/>
          </p:nvPr>
        </p:nvSpPr>
        <p:spPr/>
        <p:txBody>
          <a:bodyPr/>
          <a:lstStyle/>
          <a:p>
            <a:endParaRPr lang="en-US" dirty="0"/>
          </a:p>
        </p:txBody>
      </p:sp>
      <p:sp>
        <p:nvSpPr>
          <p:cNvPr id="3" name="Slide Number Placeholder 2"/>
          <p:cNvSpPr>
            <a:spLocks noGrp="1"/>
          </p:cNvSpPr>
          <p:nvPr>
            <p:ph type="sldNum" sz="quarter" idx="15"/>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1072698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14502204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Footer Placeholder 1"/>
          <p:cNvSpPr>
            <a:spLocks noGrp="1"/>
          </p:cNvSpPr>
          <p:nvPr>
            <p:ph type="ftr" sz="quarter" idx="14"/>
          </p:nvPr>
        </p:nvSpPr>
        <p:spPr/>
        <p:txBody>
          <a:bodyPr/>
          <a:lstStyle/>
          <a:p>
            <a:endParaRPr lang="en-US" dirty="0"/>
          </a:p>
        </p:txBody>
      </p:sp>
      <p:sp>
        <p:nvSpPr>
          <p:cNvPr id="3" name="Slide Number Placeholder 2"/>
          <p:cNvSpPr>
            <a:spLocks noGrp="1"/>
          </p:cNvSpPr>
          <p:nvPr>
            <p:ph type="sldNum" sz="quarter" idx="15"/>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10338908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spTree>
    <p:extLst>
      <p:ext uri="{BB962C8B-B14F-4D97-AF65-F5344CB8AC3E}">
        <p14:creationId xmlns:p14="http://schemas.microsoft.com/office/powerpoint/2010/main" val="8163494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101189733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7240952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smtClean="0"/>
              <a:t>Graphic Here</a:t>
            </a:r>
            <a:endParaRPr lang="en-US" dirty="0"/>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22144506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9" name="Picture 8"/>
          <p:cNvPicPr>
            <a:picLocks noChangeAspect="1"/>
          </p:cNvPicPr>
          <p:nvPr userDrawn="1"/>
        </p:nvPicPr>
        <p:blipFill>
          <a:blip r:embed="rId2"/>
          <a:stretch>
            <a:fillRect/>
          </a:stretch>
        </p:blipFill>
        <p:spPr>
          <a:xfrm>
            <a:off x="7644384" y="5522977"/>
            <a:ext cx="1347216" cy="1089660"/>
          </a:xfrm>
          <a:prstGeom prst="rect">
            <a:avLst/>
          </a:prstGeom>
        </p:spPr>
      </p:pic>
      <p:pic>
        <p:nvPicPr>
          <p:cNvPr id="6" name="Picture 5"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Tree>
    <p:extLst>
      <p:ext uri="{BB962C8B-B14F-4D97-AF65-F5344CB8AC3E}">
        <p14:creationId xmlns:p14="http://schemas.microsoft.com/office/powerpoint/2010/main" val="41011560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8368" y="2320241"/>
            <a:ext cx="8197114" cy="3117863"/>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8" name="Picture 7"/>
          <p:cNvPicPr>
            <a:picLocks noChangeAspect="1"/>
          </p:cNvPicPr>
          <p:nvPr userDrawn="1"/>
        </p:nvPicPr>
        <p:blipFill>
          <a:blip r:embed="rId2"/>
          <a:stretch>
            <a:fillRect/>
          </a:stretch>
        </p:blipFill>
        <p:spPr>
          <a:xfrm>
            <a:off x="7644384" y="5522977"/>
            <a:ext cx="1347216" cy="1089660"/>
          </a:xfrm>
          <a:prstGeom prst="rect">
            <a:avLst/>
          </a:prstGeom>
        </p:spPr>
      </p:pic>
      <p:pic>
        <p:nvPicPr>
          <p:cNvPr id="10" name="Picture 9"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7"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36823348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7"/>
            <a:ext cx="8196210" cy="3701376"/>
          </a:xfrm>
          <a:prstGeom prst="rect">
            <a:avLst/>
          </a:prstGeom>
        </p:spPr>
        <p:txBody>
          <a:bodyPr/>
          <a:lstStyle>
            <a:lvl1pPr marL="342900" indent="-342900">
              <a:buFont typeface="Lucida Grande"/>
              <a:buChar char="&gt;"/>
              <a:defRPr sz="2400" b="0" i="0" baseline="0">
                <a:solidFill>
                  <a:srgbClr val="509E2F"/>
                </a:solidFill>
                <a:latin typeface="Orgon Slab Light"/>
                <a:cs typeface="Orgon Slab Light"/>
              </a:defRPr>
            </a:lvl1pPr>
            <a:lvl2pPr>
              <a:defRPr sz="2000" b="0" i="0" baseline="0">
                <a:solidFill>
                  <a:srgbClr val="509E2F"/>
                </a:solidFill>
                <a:latin typeface="Orgon Slab Light"/>
                <a:cs typeface="Orgon Slab Light"/>
              </a:defRPr>
            </a:lvl2pPr>
            <a:lvl3pPr marL="1143000" indent="-228600">
              <a:buSzPct val="100000"/>
              <a:buFont typeface="Lucida Grande"/>
              <a:buChar char="&gt;"/>
              <a:defRPr sz="1800" b="0" i="0" baseline="0">
                <a:solidFill>
                  <a:srgbClr val="509E2F"/>
                </a:solidFill>
                <a:latin typeface="Orgon Slab Light"/>
                <a:cs typeface="Orgon Slab Light"/>
              </a:defRPr>
            </a:lvl3pPr>
            <a:lvl4pPr>
              <a:defRPr sz="1600" b="0" i="0" baseline="0">
                <a:solidFill>
                  <a:srgbClr val="509E2F"/>
                </a:solidFill>
                <a:latin typeface="Orgon Slab Light"/>
                <a:cs typeface="Orgon Slab Light"/>
              </a:defRPr>
            </a:lvl4pPr>
            <a:lvl5pPr marL="2057400" indent="-228600">
              <a:buFont typeface="Lucida Grande"/>
              <a:buChar char="&gt;"/>
              <a:defRPr sz="1400" b="0" i="0" baseline="0">
                <a:solidFill>
                  <a:srgbClr val="509E2F"/>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 14)</a:t>
            </a:r>
            <a:endParaRPr lang="en-US" dirty="0"/>
          </a:p>
        </p:txBody>
      </p:sp>
      <p:pic>
        <p:nvPicPr>
          <p:cNvPr id="9" name="Picture 8"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pic>
        <p:nvPicPr>
          <p:cNvPr id="11" name="Picture 10"/>
          <p:cNvPicPr>
            <a:picLocks noChangeAspect="1"/>
          </p:cNvPicPr>
          <p:nvPr userDrawn="1"/>
        </p:nvPicPr>
        <p:blipFill>
          <a:blip r:embed="rId3"/>
          <a:stretch>
            <a:fillRect/>
          </a:stretch>
        </p:blipFill>
        <p:spPr>
          <a:xfrm>
            <a:off x="7644384" y="5522977"/>
            <a:ext cx="1347216" cy="1089660"/>
          </a:xfrm>
          <a:prstGeom prst="rect">
            <a:avLst/>
          </a:prstGeom>
        </p:spPr>
      </p:pic>
      <p:sp>
        <p:nvSpPr>
          <p:cNvPr id="7" name="Text Placeholder 5"/>
          <p:cNvSpPr>
            <a:spLocks noGrp="1"/>
          </p:cNvSpPr>
          <p:nvPr>
            <p:ph type="body" sz="quarter" idx="12"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35568164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3656655"/>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smtClean="0"/>
              <a:t>Graphic Here</a:t>
            </a:r>
            <a:endParaRPr lang="en-US" dirty="0"/>
          </a:p>
        </p:txBody>
      </p:sp>
      <p:pic>
        <p:nvPicPr>
          <p:cNvPr id="8" name="Picture 7"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pic>
        <p:nvPicPr>
          <p:cNvPr id="9" name="Picture 8"/>
          <p:cNvPicPr>
            <a:picLocks noChangeAspect="1"/>
          </p:cNvPicPr>
          <p:nvPr userDrawn="1"/>
        </p:nvPicPr>
        <p:blipFill>
          <a:blip r:embed="rId3"/>
          <a:stretch>
            <a:fillRect/>
          </a:stretch>
        </p:blipFill>
        <p:spPr>
          <a:xfrm>
            <a:off x="7644384" y="5522977"/>
            <a:ext cx="1347216" cy="1089660"/>
          </a:xfrm>
          <a:prstGeom prst="rect">
            <a:avLst/>
          </a:prstGeom>
        </p:spPr>
      </p:pic>
      <p:sp>
        <p:nvSpPr>
          <p:cNvPr id="6"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36382757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spTree>
    <p:extLst>
      <p:ext uri="{BB962C8B-B14F-4D97-AF65-F5344CB8AC3E}">
        <p14:creationId xmlns:p14="http://schemas.microsoft.com/office/powerpoint/2010/main" val="3154184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smtClean="0"/>
              <a:t>Graphic Here</a:t>
            </a:r>
            <a:endParaRPr lang="en-US" dirty="0"/>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24895524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3" name="TextBox 2"/>
          <p:cNvSpPr txBox="1"/>
          <p:nvPr userDrawn="1"/>
        </p:nvSpPr>
        <p:spPr>
          <a:xfrm>
            <a:off x="8530937" y="6380018"/>
            <a:ext cx="613063" cy="369332"/>
          </a:xfrm>
          <a:prstGeom prst="rect">
            <a:avLst/>
          </a:prstGeom>
          <a:noFill/>
        </p:spPr>
        <p:txBody>
          <a:bodyPr wrap="square" rtlCol="0">
            <a:spAutoFit/>
          </a:bodyPr>
          <a:lstStyle/>
          <a:p>
            <a:fld id="{16A2D7FC-9282-4CC6-93C1-5989D47CF530}" type="slidenum">
              <a:rPr lang="en-US" smtClean="0"/>
              <a:t>‹#›</a:t>
            </a:fld>
            <a:endParaRPr lang="en-US" dirty="0"/>
          </a:p>
        </p:txBody>
      </p:sp>
    </p:spTree>
    <p:extLst>
      <p:ext uri="{BB962C8B-B14F-4D97-AF65-F5344CB8AC3E}">
        <p14:creationId xmlns:p14="http://schemas.microsoft.com/office/powerpoint/2010/main" val="1925900851"/>
      </p:ext>
    </p:extLst>
  </p:cSld>
  <p:clrMapOvr>
    <a:masterClrMapping/>
  </p:clrMapOvr>
  <p:timing>
    <p:tnLst>
      <p:par>
        <p:cTn id="1" dur="indefinite" restart="never" nodeType="tmRoot"/>
      </p:par>
    </p:tnLst>
  </p:timing>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293133390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smtClean="0"/>
              <a:t>Graphic Here</a:t>
            </a:r>
            <a:endParaRPr lang="en-US" dirty="0"/>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21328661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Tree>
    <p:extLst>
      <p:ext uri="{BB962C8B-B14F-4D97-AF65-F5344CB8AC3E}">
        <p14:creationId xmlns:p14="http://schemas.microsoft.com/office/powerpoint/2010/main" val="17453631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40413782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3" name="TextBox 2"/>
          <p:cNvSpPr txBox="1"/>
          <p:nvPr userDrawn="1"/>
        </p:nvSpPr>
        <p:spPr>
          <a:xfrm>
            <a:off x="8530937" y="6380018"/>
            <a:ext cx="613063" cy="369332"/>
          </a:xfrm>
          <a:prstGeom prst="rect">
            <a:avLst/>
          </a:prstGeom>
          <a:noFill/>
        </p:spPr>
        <p:txBody>
          <a:bodyPr wrap="square" rtlCol="0">
            <a:spAutoFit/>
          </a:bodyPr>
          <a:lstStyle/>
          <a:p>
            <a:fld id="{16A2D7FC-9282-4CC6-93C1-5989D47CF530}" type="slidenum">
              <a:rPr lang="en-US" smtClean="0"/>
              <a:t>‹#›</a:t>
            </a:fld>
            <a:endParaRPr lang="en-US" dirty="0"/>
          </a:p>
        </p:txBody>
      </p:sp>
    </p:spTree>
    <p:extLst>
      <p:ext uri="{BB962C8B-B14F-4D97-AF65-F5344CB8AC3E}">
        <p14:creationId xmlns:p14="http://schemas.microsoft.com/office/powerpoint/2010/main" val="35846358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Footer Placeholder 1"/>
          <p:cNvSpPr>
            <a:spLocks noGrp="1"/>
          </p:cNvSpPr>
          <p:nvPr>
            <p:ph type="ftr" sz="quarter" idx="14"/>
          </p:nvPr>
        </p:nvSpPr>
        <p:spPr/>
        <p:txBody>
          <a:bodyPr/>
          <a:lstStyle/>
          <a:p>
            <a:endParaRPr lang="en-US" dirty="0"/>
          </a:p>
        </p:txBody>
      </p:sp>
      <p:sp>
        <p:nvSpPr>
          <p:cNvPr id="3" name="Slide Number Placeholder 2"/>
          <p:cNvSpPr>
            <a:spLocks noGrp="1"/>
          </p:cNvSpPr>
          <p:nvPr>
            <p:ph type="sldNum" sz="quarter" idx="15"/>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42901622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Footer Placeholder 1"/>
          <p:cNvSpPr>
            <a:spLocks noGrp="1"/>
          </p:cNvSpPr>
          <p:nvPr>
            <p:ph type="ftr" sz="quarter" idx="14"/>
          </p:nvPr>
        </p:nvSpPr>
        <p:spPr/>
        <p:txBody>
          <a:bodyPr/>
          <a:lstStyle/>
          <a:p>
            <a:endParaRPr lang="en-US" dirty="0"/>
          </a:p>
        </p:txBody>
      </p:sp>
      <p:sp>
        <p:nvSpPr>
          <p:cNvPr id="3" name="Slide Number Placeholder 2"/>
          <p:cNvSpPr>
            <a:spLocks noGrp="1"/>
          </p:cNvSpPr>
          <p:nvPr>
            <p:ph type="sldNum" sz="quarter" idx="15"/>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2926647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9"/>
            <a:ext cx="69723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10" name="Picture 9"/>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sp>
        <p:nvSpPr>
          <p:cNvPr id="3" name="Slide Number Placeholder 2"/>
          <p:cNvSpPr>
            <a:spLocks noGrp="1"/>
          </p:cNvSpPr>
          <p:nvPr>
            <p:ph type="sldNum" sz="quarter" idx="11"/>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20243427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30029019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9"/>
            <a:ext cx="69723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0" name="Picture 9"/>
          <p:cNvPicPr>
            <a:picLocks noChangeAspect="1"/>
          </p:cNvPicPr>
          <p:nvPr userDrawn="1"/>
        </p:nvPicPr>
        <p:blipFill>
          <a:blip r:embed="rId2"/>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1874464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003B49"/>
                </a:solidFill>
                <a:latin typeface="Orgon Slab ExtraLight"/>
                <a:cs typeface="Orgon Slab ExtraLight"/>
              </a:defRPr>
            </a:lvl1pPr>
            <a:lvl2pPr>
              <a:defRPr sz="2000" b="0" i="0" baseline="0">
                <a:solidFill>
                  <a:srgbClr val="003B49"/>
                </a:solidFill>
                <a:latin typeface="Orgon Slab ExtraLight"/>
                <a:cs typeface="Orgon Slab ExtraLight"/>
              </a:defRPr>
            </a:lvl2pPr>
            <a:lvl3pPr marL="1143000" indent="-228600">
              <a:buSzPct val="100000"/>
              <a:buFont typeface="Lucida Grande"/>
              <a:buChar char="&gt;"/>
              <a:defRPr sz="1800" b="0" i="0" baseline="0">
                <a:solidFill>
                  <a:srgbClr val="003B49"/>
                </a:solidFill>
                <a:latin typeface="Orgon Slab ExtraLight"/>
                <a:cs typeface="Orgon Slab ExtraLight"/>
              </a:defRPr>
            </a:lvl3pPr>
            <a:lvl4pPr>
              <a:defRPr sz="1600" b="0" i="0" baseline="0">
                <a:solidFill>
                  <a:srgbClr val="003B49"/>
                </a:solidFill>
                <a:latin typeface="Orgon Slab ExtraLight"/>
                <a:cs typeface="Orgon Slab ExtraLight"/>
              </a:defRPr>
            </a:lvl4pPr>
            <a:lvl5pPr marL="2057400" indent="-228600">
              <a:buFont typeface="Lucida Grande"/>
              <a:buChar char="&gt;"/>
              <a:defRPr sz="1400" b="0" i="0" baseline="0">
                <a:solidFill>
                  <a:srgbClr val="003B49"/>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003B49"/>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12" name="Picture 11"/>
          <p:cNvPicPr>
            <a:picLocks noChangeAspect="1"/>
          </p:cNvPicPr>
          <p:nvPr userDrawn="1"/>
        </p:nvPicPr>
        <p:blipFill>
          <a:blip r:embed="rId2"/>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351949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6" name="Text Placeholder 9"/>
          <p:cNvSpPr>
            <a:spLocks noGrp="1"/>
          </p:cNvSpPr>
          <p:nvPr>
            <p:ph type="body" sz="quarter" idx="11" hasCustomPrompt="1"/>
          </p:nvPr>
        </p:nvSpPr>
        <p:spPr>
          <a:xfrm>
            <a:off x="659305" y="1736726"/>
            <a:ext cx="8196210" cy="4015497"/>
          </a:xfrm>
          <a:prstGeom prst="rect">
            <a:avLst/>
          </a:prstGeom>
        </p:spPr>
        <p:txBody>
          <a:bodyPr/>
          <a:lstStyle>
            <a:lvl1pPr marL="342900" indent="-342900">
              <a:buFont typeface="Lucida Grande"/>
              <a:buChar char="&gt;"/>
              <a:defRPr sz="2400" b="0" i="0" baseline="0">
                <a:solidFill>
                  <a:srgbClr val="003B49"/>
                </a:solidFill>
                <a:latin typeface="Orgon Slab Light"/>
                <a:cs typeface="Orgon Slab Light"/>
              </a:defRPr>
            </a:lvl1pPr>
            <a:lvl2pPr>
              <a:defRPr sz="2000" b="0" i="0" baseline="0">
                <a:solidFill>
                  <a:srgbClr val="003B49"/>
                </a:solidFill>
                <a:latin typeface="Orgon Slab Light"/>
                <a:cs typeface="Orgon Slab Light"/>
              </a:defRPr>
            </a:lvl2pPr>
            <a:lvl3pPr marL="1143000" indent="-228600">
              <a:buSzPct val="100000"/>
              <a:buFont typeface="Lucida Grande"/>
              <a:buChar char="&gt;"/>
              <a:defRPr sz="1800" b="0" i="0" baseline="0">
                <a:solidFill>
                  <a:srgbClr val="003B49"/>
                </a:solidFill>
                <a:latin typeface="Orgon Slab Light"/>
                <a:cs typeface="Orgon Slab Light"/>
              </a:defRPr>
            </a:lvl3pPr>
            <a:lvl4pPr>
              <a:defRPr sz="1600" b="0" i="0" baseline="0">
                <a:solidFill>
                  <a:srgbClr val="003B49"/>
                </a:solidFill>
                <a:latin typeface="Orgon Slab Light"/>
                <a:cs typeface="Orgon Slab Light"/>
              </a:defRPr>
            </a:lvl4pPr>
            <a:lvl5pPr marL="2057400" indent="-228600">
              <a:buFont typeface="Lucida Grande"/>
              <a:buChar char="&gt;"/>
              <a:defRPr sz="1400" b="0" i="0" baseline="0">
                <a:solidFill>
                  <a:srgbClr val="003B49"/>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Light14)</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20871735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theme" Target="../theme/theme13.xml"/><Relationship Id="rId5" Type="http://schemas.openxmlformats.org/officeDocument/2006/relationships/image" Target="../media/image7.emf"/><Relationship Id="rId4" Type="http://schemas.openxmlformats.org/officeDocument/2006/relationships/image" Target="../media/image6.emf"/></Relationships>
</file>

<file path=ppt/slideMasters/_rels/slideMaster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32.xml"/><Relationship Id="rId4" Type="http://schemas.openxmlformats.org/officeDocument/2006/relationships/slideLayout" Target="../slideLayouts/slideLayout18.xml"/></Relationships>
</file>

<file path=ppt/slideMasters/_rels/slideMaster3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1.jpg"/><Relationship Id="rId5" Type="http://schemas.openxmlformats.org/officeDocument/2006/relationships/theme" Target="../theme/theme33.xml"/><Relationship Id="rId4" Type="http://schemas.openxmlformats.org/officeDocument/2006/relationships/slideLayout" Target="../slideLayouts/slideLayout22.xml"/></Relationships>
</file>

<file path=ppt/slideMasters/_rels/slideMaster3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jpg"/><Relationship Id="rId5" Type="http://schemas.openxmlformats.org/officeDocument/2006/relationships/theme" Target="../theme/theme34.xml"/><Relationship Id="rId4" Type="http://schemas.openxmlformats.org/officeDocument/2006/relationships/slideLayout" Target="../slideLayouts/slideLayout26.xml"/></Relationships>
</file>

<file path=ppt/slideMasters/_rels/slideMaster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35.xml"/></Relationships>
</file>

<file path=ppt/slideMasters/_rels/slideMaster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1.jpg"/><Relationship Id="rId5" Type="http://schemas.openxmlformats.org/officeDocument/2006/relationships/theme" Target="../theme/theme37.xml"/><Relationship Id="rId4" Type="http://schemas.openxmlformats.org/officeDocument/2006/relationships/slideLayout" Target="../slideLayouts/slideLayout30.xml"/></Relationships>
</file>

<file path=ppt/slideMasters/_rels/slideMaster38.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1.jpg"/><Relationship Id="rId5" Type="http://schemas.openxmlformats.org/officeDocument/2006/relationships/theme" Target="../theme/theme38.xml"/><Relationship Id="rId4" Type="http://schemas.openxmlformats.org/officeDocument/2006/relationships/slideLayout" Target="../slideLayouts/slideLayout34.xml"/></Relationships>
</file>

<file path=ppt/slideMasters/_rels/slideMaster39.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theme" Target="../theme/theme39.xml"/><Relationship Id="rId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1.jpg"/><Relationship Id="rId5" Type="http://schemas.openxmlformats.org/officeDocument/2006/relationships/theme" Target="../theme/theme40.xml"/><Relationship Id="rId4" Type="http://schemas.openxmlformats.org/officeDocument/2006/relationships/slideLayout" Target="../slideLayouts/slideLayout42.xml"/></Relationships>
</file>

<file path=ppt/slideMasters/_rels/slideMaster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41.xml"/><Relationship Id="rId1" Type="http://schemas.openxmlformats.org/officeDocument/2006/relationships/slideLayout" Target="../slideLayouts/slideLayout43.xml"/></Relationships>
</file>

<file path=ppt/slideMasters/_rels/slideMaster42.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image" Target="../media/image1.jpg"/><Relationship Id="rId5" Type="http://schemas.openxmlformats.org/officeDocument/2006/relationships/theme" Target="../theme/theme42.xml"/><Relationship Id="rId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Slide Number Placeholder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3178D-84EE-4CB8-A279-6A93DE17BCD8}" type="slidenum">
              <a:rPr lang="en-US" smtClean="0"/>
              <a:t>‹#›</a:t>
            </a:fld>
            <a:endParaRPr lang="en-US" dirty="0"/>
          </a:p>
        </p:txBody>
      </p:sp>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 id="2147483674"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2012927331"/>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9368037"/>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2395208"/>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270915" y="5693839"/>
            <a:ext cx="891610" cy="724433"/>
          </a:xfrm>
          <a:prstGeom prst="rect">
            <a:avLst/>
          </a:prstGeom>
        </p:spPr>
      </p:pic>
      <p:sp>
        <p:nvSpPr>
          <p:cNvPr id="13" name="Rectangle 12"/>
          <p:cNvSpPr/>
          <p:nvPr userDrawn="1"/>
        </p:nvSpPr>
        <p:spPr>
          <a:xfrm>
            <a:off x="0" y="597425"/>
            <a:ext cx="5681128" cy="1943101"/>
          </a:xfrm>
          <a:prstGeom prst="rect">
            <a:avLst/>
          </a:prstGeom>
          <a:solidFill>
            <a:srgbClr val="0B2F3A">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6" name="Picture 5"/>
          <p:cNvPicPr>
            <a:picLocks noChangeAspect="1"/>
          </p:cNvPicPr>
          <p:nvPr userDrawn="1"/>
        </p:nvPicPr>
        <p:blipFill>
          <a:blip r:embed="rId3">
            <a:alphaModFix amt="14000"/>
          </a:blip>
          <a:stretch>
            <a:fillRect/>
          </a:stretch>
        </p:blipFill>
        <p:spPr>
          <a:xfrm>
            <a:off x="0" y="597425"/>
            <a:ext cx="5676900" cy="1943101"/>
          </a:xfrm>
          <a:prstGeom prst="rect">
            <a:avLst/>
          </a:prstGeom>
        </p:spPr>
      </p:pic>
      <p:pic>
        <p:nvPicPr>
          <p:cNvPr id="17" name="Picture 16"/>
          <p:cNvPicPr>
            <a:picLocks noChangeAspect="1"/>
          </p:cNvPicPr>
          <p:nvPr userDrawn="1"/>
        </p:nvPicPr>
        <p:blipFill>
          <a:blip r:embed="rId4"/>
          <a:stretch>
            <a:fillRect/>
          </a:stretch>
        </p:blipFill>
        <p:spPr>
          <a:xfrm>
            <a:off x="6792" y="5321300"/>
            <a:ext cx="812800" cy="1536700"/>
          </a:xfrm>
          <a:prstGeom prst="rect">
            <a:avLst/>
          </a:prstGeom>
        </p:spPr>
      </p:pic>
      <p:pic>
        <p:nvPicPr>
          <p:cNvPr id="18" name="Picture 17"/>
          <p:cNvPicPr>
            <a:picLocks noChangeAspect="1"/>
          </p:cNvPicPr>
          <p:nvPr userDrawn="1"/>
        </p:nvPicPr>
        <p:blipFill>
          <a:blip r:embed="rId5"/>
          <a:stretch>
            <a:fillRect/>
          </a:stretch>
        </p:blipFill>
        <p:spPr>
          <a:xfrm>
            <a:off x="8472950" y="23836"/>
            <a:ext cx="660400" cy="1295400"/>
          </a:xfrm>
          <a:prstGeom prst="rect">
            <a:avLst/>
          </a:prstGeom>
        </p:spPr>
      </p:pic>
    </p:spTree>
    <p:extLst>
      <p:ext uri="{BB962C8B-B14F-4D97-AF65-F5344CB8AC3E}">
        <p14:creationId xmlns:p14="http://schemas.microsoft.com/office/powerpoint/2010/main" val="227866357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3531483075"/>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26 April 2018</a:t>
            </a:r>
            <a:endParaRPr lang="en-US" dirty="0">
              <a:solidFill>
                <a:srgbClr val="003B49"/>
              </a:solidFill>
            </a:endParaRPr>
          </a:p>
        </p:txBody>
      </p:sp>
    </p:spTree>
    <p:extLst>
      <p:ext uri="{BB962C8B-B14F-4D97-AF65-F5344CB8AC3E}">
        <p14:creationId xmlns:p14="http://schemas.microsoft.com/office/powerpoint/2010/main" val="2695193307"/>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26 April 2018</a:t>
            </a:r>
            <a:endParaRPr lang="en-US" dirty="0">
              <a:solidFill>
                <a:srgbClr val="003B49"/>
              </a:solidFill>
            </a:endParaRPr>
          </a:p>
        </p:txBody>
      </p:sp>
      <p:sp>
        <p:nvSpPr>
          <p:cNvPr id="4"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D93B6C-ED48-4C63-A14D-569669A9B0C0}" type="slidenum">
              <a:rPr lang="en-US" smtClean="0"/>
              <a:t>‹#›</a:t>
            </a:fld>
            <a:endParaRPr lang="en-US" dirty="0"/>
          </a:p>
        </p:txBody>
      </p:sp>
    </p:spTree>
    <p:extLst>
      <p:ext uri="{BB962C8B-B14F-4D97-AF65-F5344CB8AC3E}">
        <p14:creationId xmlns:p14="http://schemas.microsoft.com/office/powerpoint/2010/main" val="3589128582"/>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26 April 2018</a:t>
            </a:r>
            <a:endParaRPr lang="en-US" dirty="0">
              <a:solidFill>
                <a:srgbClr val="003B49"/>
              </a:solidFill>
            </a:endParaRPr>
          </a:p>
        </p:txBody>
      </p:sp>
    </p:spTree>
    <p:extLst>
      <p:ext uri="{BB962C8B-B14F-4D97-AF65-F5344CB8AC3E}">
        <p14:creationId xmlns:p14="http://schemas.microsoft.com/office/powerpoint/2010/main" val="3174577149"/>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26 April 2018</a:t>
            </a:r>
            <a:endParaRPr lang="en-US" dirty="0">
              <a:solidFill>
                <a:srgbClr val="003B49"/>
              </a:solidFill>
            </a:endParaRPr>
          </a:p>
        </p:txBody>
      </p:sp>
    </p:spTree>
    <p:extLst>
      <p:ext uri="{BB962C8B-B14F-4D97-AF65-F5344CB8AC3E}">
        <p14:creationId xmlns:p14="http://schemas.microsoft.com/office/powerpoint/2010/main" val="2739682738"/>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26 April 2018</a:t>
            </a:r>
            <a:endParaRPr lang="en-US" dirty="0">
              <a:solidFill>
                <a:srgbClr val="003B49"/>
              </a:solidFill>
            </a:endParaRPr>
          </a:p>
        </p:txBody>
      </p:sp>
    </p:spTree>
    <p:extLst>
      <p:ext uri="{BB962C8B-B14F-4D97-AF65-F5344CB8AC3E}">
        <p14:creationId xmlns:p14="http://schemas.microsoft.com/office/powerpoint/2010/main" val="3411709332"/>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3D6F8-D88F-4B74-9A9E-4209C7A79A7D}" type="slidenum">
              <a:rPr lang="en-US" smtClean="0"/>
              <a:t>‹#›</a:t>
            </a:fld>
            <a:endParaRPr lang="en-US" dirty="0"/>
          </a:p>
        </p:txBody>
      </p:sp>
    </p:spTree>
    <p:extLst>
      <p:ext uri="{BB962C8B-B14F-4D97-AF65-F5344CB8AC3E}">
        <p14:creationId xmlns:p14="http://schemas.microsoft.com/office/powerpoint/2010/main" val="1277070034"/>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t>Campus Curricula Committee Report</a:t>
            </a:r>
          </a:p>
          <a:p>
            <a:pPr algn="ctr"/>
            <a:r>
              <a:rPr lang="en-US" dirty="0" smtClean="0"/>
              <a:t>14 June 2018</a:t>
            </a:r>
            <a:endParaRPr lang="en-US" dirty="0"/>
          </a:p>
        </p:txBody>
      </p:sp>
    </p:spTree>
    <p:extLst>
      <p:ext uri="{BB962C8B-B14F-4D97-AF65-F5344CB8AC3E}">
        <p14:creationId xmlns:p14="http://schemas.microsoft.com/office/powerpoint/2010/main" val="3518113198"/>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3308365836"/>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13 September 2018</a:t>
            </a:r>
            <a:endParaRPr lang="en-US" dirty="0">
              <a:solidFill>
                <a:srgbClr val="003B49"/>
              </a:solidFill>
            </a:endParaRPr>
          </a:p>
        </p:txBody>
      </p:sp>
    </p:spTree>
    <p:extLst>
      <p:ext uri="{BB962C8B-B14F-4D97-AF65-F5344CB8AC3E}">
        <p14:creationId xmlns:p14="http://schemas.microsoft.com/office/powerpoint/2010/main" val="3527838049"/>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96018873"/>
      </p:ext>
    </p:extLst>
  </p:cSld>
  <p:clrMap bg1="lt1" tx1="dk1" bg2="lt2" tx2="dk2" accent1="accent1" accent2="accent2" accent3="accent3" accent4="accent4" accent5="accent5" accent6="accent6" hlink="hlink" folHlink="folHlink"/>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5854421"/>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546807"/>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rgbClr val="B2B4B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414837"/>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5979430"/>
      </p:ext>
    </p:extLst>
  </p:cSld>
  <p:clrMap bg1="lt1" tx1="dk1" bg2="lt2" tx2="dk2" accent1="accent1" accent2="accent2" accent3="accent3" accent4="accent4" accent5="accent5" accent6="accent6" hlink="hlink" folHlink="folHlink"/>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21 February 2019</a:t>
            </a:r>
            <a:endParaRPr lang="en-US" dirty="0">
              <a:solidFill>
                <a:srgbClr val="003B49"/>
              </a:solidFill>
            </a:endParaRPr>
          </a:p>
        </p:txBody>
      </p:sp>
    </p:spTree>
    <p:extLst>
      <p:ext uri="{BB962C8B-B14F-4D97-AF65-F5344CB8AC3E}">
        <p14:creationId xmlns:p14="http://schemas.microsoft.com/office/powerpoint/2010/main" val="2306577691"/>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25 April 2019</a:t>
            </a:r>
            <a:endParaRPr lang="en-US" dirty="0">
              <a:solidFill>
                <a:srgbClr val="003B49"/>
              </a:solidFill>
            </a:endParaRPr>
          </a:p>
        </p:txBody>
      </p:sp>
    </p:spTree>
    <p:extLst>
      <p:ext uri="{BB962C8B-B14F-4D97-AF65-F5344CB8AC3E}">
        <p14:creationId xmlns:p14="http://schemas.microsoft.com/office/powerpoint/2010/main" val="69186715"/>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Slide Number Placeholder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E546E3-25E9-406E-AC78-269C480148B6}" type="slidenum">
              <a:rPr lang="en-US" smtClean="0"/>
              <a:t>‹#›</a:t>
            </a:fld>
            <a:endParaRPr lang="en-US" dirty="0"/>
          </a:p>
        </p:txBody>
      </p:sp>
    </p:spTree>
    <p:extLst>
      <p:ext uri="{BB962C8B-B14F-4D97-AF65-F5344CB8AC3E}">
        <p14:creationId xmlns:p14="http://schemas.microsoft.com/office/powerpoint/2010/main" val="3838618348"/>
      </p:ext>
    </p:extLst>
  </p:cSld>
  <p:clrMap bg1="lt1" tx1="dk1" bg2="lt2" tx2="dk2" accent1="accent1" accent2="accent2" accent3="accent3" accent4="accent4" accent5="accent5" accent6="accent6" hlink="hlink" folHlink="folHlink"/>
  <p:sldLayoutIdLst>
    <p:sldLayoutId id="2147483693"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1074281138"/>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9961371"/>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261322"/>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t>Campus Curricula Committee Report</a:t>
            </a:r>
          </a:p>
          <a:p>
            <a:pPr algn="ctr"/>
            <a:r>
              <a:rPr lang="en-US" dirty="0" smtClean="0"/>
              <a:t>17 October 2019</a:t>
            </a:r>
            <a:endParaRPr lang="en-US" dirty="0"/>
          </a:p>
        </p:txBody>
      </p:sp>
    </p:spTree>
    <p:extLst>
      <p:ext uri="{BB962C8B-B14F-4D97-AF65-F5344CB8AC3E}">
        <p14:creationId xmlns:p14="http://schemas.microsoft.com/office/powerpoint/2010/main" val="191852502"/>
      </p:ext>
    </p:extLst>
  </p:cSld>
  <p:clrMap bg1="lt1" tx1="dk1" bg2="lt2" tx2="dk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261410586"/>
      </p:ext>
    </p:extLst>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4197509398"/>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682580683"/>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a:t>ITCC Report</a:t>
            </a:r>
          </a:p>
          <a:p>
            <a:pPr algn="ctr"/>
            <a:r>
              <a:rPr lang="en-US" baseline="0" dirty="0" smtClean="0"/>
              <a:t>23 January</a:t>
            </a:r>
            <a:r>
              <a:rPr lang="en-US" dirty="0" smtClean="0"/>
              <a:t> 2020</a:t>
            </a:r>
            <a:endParaRPr lang="en-US" dirty="0"/>
          </a:p>
        </p:txBody>
      </p:sp>
      <p:sp>
        <p:nvSpPr>
          <p:cNvPr id="4" name="Footer Placeholder 3"/>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4"/>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AA5AF-70F0-44A6-A0EE-CC80399C096D}" type="slidenum">
              <a:rPr lang="en-US" smtClean="0"/>
              <a:t>‹#›</a:t>
            </a:fld>
            <a:endParaRPr lang="en-US" dirty="0"/>
          </a:p>
        </p:txBody>
      </p:sp>
    </p:spTree>
    <p:extLst>
      <p:ext uri="{BB962C8B-B14F-4D97-AF65-F5344CB8AC3E}">
        <p14:creationId xmlns:p14="http://schemas.microsoft.com/office/powerpoint/2010/main" val="2013404439"/>
      </p:ext>
    </p:extLst>
  </p:cSld>
  <p:clrMap bg1="lt1" tx1="dk1" bg2="lt2" tx2="dk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4251122739"/>
      </p:ext>
    </p:extLst>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866766"/>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3958639"/>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t>Campus Curricula Committee Report</a:t>
            </a:r>
          </a:p>
          <a:p>
            <a:pPr algn="ctr"/>
            <a:r>
              <a:rPr lang="en-US" dirty="0" smtClean="0"/>
              <a:t>20 February 2020</a:t>
            </a:r>
            <a:endParaRPr lang="en-US" dirty="0"/>
          </a:p>
        </p:txBody>
      </p:sp>
    </p:spTree>
    <p:extLst>
      <p:ext uri="{BB962C8B-B14F-4D97-AF65-F5344CB8AC3E}">
        <p14:creationId xmlns:p14="http://schemas.microsoft.com/office/powerpoint/2010/main" val="2076273225"/>
      </p:ext>
    </p:extLst>
  </p:cSld>
  <p:clrMap bg1="lt1" tx1="dk1" bg2="lt2" tx2="dk2" accent1="accent1" accent2="accent2" accent3="accent3" accent4="accent4" accent5="accent5" accent6="accent6" hlink="hlink" folHlink="folHlink"/>
  <p:sldLayoutIdLst>
    <p:sldLayoutId id="2147484231" r:id="rId1"/>
    <p:sldLayoutId id="2147484232" r:id="rId2"/>
    <p:sldLayoutId id="2147484233" r:id="rId3"/>
    <p:sldLayoutId id="2147484234"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101341414"/>
      </p:ext>
    </p:extLst>
  </p:cSld>
  <p:clrMap bg1="lt1" tx1="dk1" bg2="lt2" tx2="dk2" accent1="accent1" accent2="accent2" accent3="accent3" accent4="accent4" accent5="accent5" accent6="accent6" hlink="hlink" folHlink="folHlink"/>
  <p:sldLayoutIdLst>
    <p:sldLayoutId id="214748423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a:t>ITCC Report</a:t>
            </a:r>
          </a:p>
          <a:p>
            <a:pPr algn="ctr"/>
            <a:r>
              <a:rPr lang="en-US" baseline="0" dirty="0" smtClean="0"/>
              <a:t>19 March</a:t>
            </a:r>
            <a:r>
              <a:rPr lang="en-US" dirty="0" smtClean="0"/>
              <a:t> 2020</a:t>
            </a:r>
            <a:endParaRPr lang="en-US" dirty="0"/>
          </a:p>
        </p:txBody>
      </p:sp>
      <p:sp>
        <p:nvSpPr>
          <p:cNvPr id="4" name="Footer Placeholder 3"/>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4"/>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AA5AF-70F0-44A6-A0EE-CC80399C096D}" type="slidenum">
              <a:rPr lang="en-US" smtClean="0"/>
              <a:t>‹#›</a:t>
            </a:fld>
            <a:endParaRPr lang="en-US" dirty="0"/>
          </a:p>
        </p:txBody>
      </p:sp>
    </p:spTree>
    <p:extLst>
      <p:ext uri="{BB962C8B-B14F-4D97-AF65-F5344CB8AC3E}">
        <p14:creationId xmlns:p14="http://schemas.microsoft.com/office/powerpoint/2010/main" val="3691072021"/>
      </p:ext>
    </p:extLst>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22 March 2018</a:t>
            </a:r>
            <a:endParaRPr lang="en-US" dirty="0">
              <a:solidFill>
                <a:srgbClr val="003B49"/>
              </a:solidFill>
            </a:endParaRPr>
          </a:p>
        </p:txBody>
      </p:sp>
    </p:spTree>
    <p:extLst>
      <p:ext uri="{BB962C8B-B14F-4D97-AF65-F5344CB8AC3E}">
        <p14:creationId xmlns:p14="http://schemas.microsoft.com/office/powerpoint/2010/main" val="392745188"/>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22 March 2018</a:t>
            </a:r>
            <a:endParaRPr lang="en-US" dirty="0">
              <a:solidFill>
                <a:srgbClr val="003B49"/>
              </a:solidFill>
            </a:endParaRPr>
          </a:p>
        </p:txBody>
      </p:sp>
    </p:spTree>
    <p:extLst>
      <p:ext uri="{BB962C8B-B14F-4D97-AF65-F5344CB8AC3E}">
        <p14:creationId xmlns:p14="http://schemas.microsoft.com/office/powerpoint/2010/main" val="1080658207"/>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22 March 2018</a:t>
            </a:r>
            <a:endParaRPr lang="en-US" dirty="0">
              <a:solidFill>
                <a:srgbClr val="003B49"/>
              </a:solidFill>
            </a:endParaRPr>
          </a:p>
        </p:txBody>
      </p:sp>
    </p:spTree>
    <p:extLst>
      <p:ext uri="{BB962C8B-B14F-4D97-AF65-F5344CB8AC3E}">
        <p14:creationId xmlns:p14="http://schemas.microsoft.com/office/powerpoint/2010/main" val="2056669090"/>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22 March 2018</a:t>
            </a:r>
            <a:endParaRPr lang="en-US" dirty="0">
              <a:solidFill>
                <a:srgbClr val="003B49"/>
              </a:solidFill>
            </a:endParaRPr>
          </a:p>
        </p:txBody>
      </p:sp>
    </p:spTree>
    <p:extLst>
      <p:ext uri="{BB962C8B-B14F-4D97-AF65-F5344CB8AC3E}">
        <p14:creationId xmlns:p14="http://schemas.microsoft.com/office/powerpoint/2010/main" val="3871082889"/>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22 March 2018</a:t>
            </a:r>
            <a:endParaRPr lang="en-US" dirty="0">
              <a:solidFill>
                <a:srgbClr val="003B49"/>
              </a:solidFill>
            </a:endParaRPr>
          </a:p>
        </p:txBody>
      </p:sp>
    </p:spTree>
    <p:extLst>
      <p:ext uri="{BB962C8B-B14F-4D97-AF65-F5344CB8AC3E}">
        <p14:creationId xmlns:p14="http://schemas.microsoft.com/office/powerpoint/2010/main" val="314979318"/>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msystem.zoom.us/j/371250827"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hyperlink" Target="http://oudigitools.blogspot.com/2020/03/feedback-alternate-grading-in-crisis.html" TargetMode="Externa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533971" y="2144530"/>
            <a:ext cx="6972300" cy="2641756"/>
          </a:xfrm>
        </p:spPr>
        <p:txBody>
          <a:bodyPr/>
          <a:lstStyle/>
          <a:p>
            <a:r>
              <a:rPr lang="en-US" dirty="0" smtClean="0"/>
              <a:t>Faculty Senate Meeting</a:t>
            </a:r>
          </a:p>
          <a:p>
            <a:r>
              <a:rPr lang="en-US" sz="3600" dirty="0" smtClean="0"/>
              <a:t>April 2, 2020</a:t>
            </a:r>
            <a:endParaRPr lang="en-US" sz="3600" dirty="0"/>
          </a:p>
        </p:txBody>
      </p:sp>
      <p:sp>
        <p:nvSpPr>
          <p:cNvPr id="4" name="Slide Number Placeholder 3"/>
          <p:cNvSpPr>
            <a:spLocks noGrp="1"/>
          </p:cNvSpPr>
          <p:nvPr>
            <p:ph type="sldNum" sz="quarter" idx="11"/>
          </p:nvPr>
        </p:nvSpPr>
        <p:spPr/>
        <p:txBody>
          <a:bodyPr/>
          <a:lstStyle/>
          <a:p>
            <a:fld id="{7E03178D-84EE-4CB8-A279-6A93DE17BCD8}" type="slidenum">
              <a:rPr lang="en-US" smtClean="0"/>
              <a:t>1</a:t>
            </a:fld>
            <a:endParaRPr lang="en-US" dirty="0"/>
          </a:p>
        </p:txBody>
      </p:sp>
      <p:sp>
        <p:nvSpPr>
          <p:cNvPr id="2" name="Rectangle 1"/>
          <p:cNvSpPr/>
          <p:nvPr/>
        </p:nvSpPr>
        <p:spPr>
          <a:xfrm>
            <a:off x="533971" y="4370988"/>
            <a:ext cx="4572000" cy="1200329"/>
          </a:xfrm>
          <a:prstGeom prst="rect">
            <a:avLst/>
          </a:prstGeom>
        </p:spPr>
        <p:txBody>
          <a:bodyPr>
            <a:spAutoFit/>
          </a:bodyPr>
          <a:lstStyle/>
          <a:p>
            <a:r>
              <a:rPr lang="en-US" dirty="0" smtClean="0">
                <a:latin typeface="Calibri" panose="020F0502020204030204" pitchFamily="34" charset="0"/>
                <a:ea typeface="Calibri" panose="020F0502020204030204" pitchFamily="34" charset="0"/>
              </a:rPr>
              <a:t>Zoom </a:t>
            </a:r>
            <a:r>
              <a:rPr lang="en-US" dirty="0">
                <a:latin typeface="Calibri" panose="020F0502020204030204" pitchFamily="34" charset="0"/>
                <a:ea typeface="Calibri" panose="020F0502020204030204" pitchFamily="34" charset="0"/>
              </a:rPr>
              <a:t>Meeting</a:t>
            </a:r>
            <a:endParaRPr lang="en-US" sz="1600" dirty="0">
              <a:latin typeface="Calibri" panose="020F0502020204030204" pitchFamily="34" charset="0"/>
              <a:ea typeface="Calibri" panose="020F0502020204030204" pitchFamily="34" charset="0"/>
            </a:endParaRPr>
          </a:p>
          <a:p>
            <a:r>
              <a:rPr lang="en-US" u="sng" dirty="0">
                <a:hlinkClick r:id="rId3"/>
              </a:rPr>
              <a:t>https://umsystem.zoom.us/j/371250827</a:t>
            </a:r>
            <a:r>
              <a:rPr lang="en-US" dirty="0"/>
              <a:t> </a:t>
            </a:r>
            <a:r>
              <a:rPr lang="en-US" dirty="0" smtClean="0">
                <a:latin typeface="Calibri" panose="020F0502020204030204" pitchFamily="34" charset="0"/>
                <a:ea typeface="Calibri" panose="020F0502020204030204" pitchFamily="34" charset="0"/>
              </a:rPr>
              <a:t> </a:t>
            </a:r>
            <a:endParaRPr lang="en-US" sz="1600"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 </a:t>
            </a:r>
            <a:endParaRPr lang="en-US" sz="1600" dirty="0">
              <a:latin typeface="Calibri" panose="020F0502020204030204" pitchFamily="34" charset="0"/>
              <a:ea typeface="Calibri" panose="020F0502020204030204" pitchFamily="34" charset="0"/>
            </a:endParaRPr>
          </a:p>
          <a:p>
            <a:r>
              <a:rPr lang="en-US" dirty="0">
                <a:highlight>
                  <a:srgbClr val="FFFF00"/>
                </a:highlight>
                <a:latin typeface="Calibri" panose="020F0502020204030204" pitchFamily="34" charset="0"/>
                <a:ea typeface="Calibri" panose="020F0502020204030204" pitchFamily="34" charset="0"/>
              </a:rPr>
              <a:t>Meeting ID: </a:t>
            </a:r>
            <a:r>
              <a:rPr lang="en-US" dirty="0" smtClean="0">
                <a:highlight>
                  <a:srgbClr val="FFFF00"/>
                </a:highlight>
                <a:latin typeface="Calibri" panose="020F0502020204030204" pitchFamily="34" charset="0"/>
                <a:ea typeface="Calibri" panose="020F0502020204030204" pitchFamily="34" charset="0"/>
              </a:rPr>
              <a:t>371 250 827</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13477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68040" y="1080776"/>
            <a:ext cx="7377402" cy="5373290"/>
          </a:xfrm>
        </p:spPr>
        <p:txBody>
          <a:bodyPr/>
          <a:lstStyle/>
          <a:p>
            <a:r>
              <a:rPr lang="en-US" dirty="0"/>
              <a:t>All F grades will be replaced by U grades</a:t>
            </a:r>
          </a:p>
          <a:p>
            <a:r>
              <a:rPr lang="en-US" dirty="0"/>
              <a:t>Instructors will assign ABCD grades as normal</a:t>
            </a:r>
          </a:p>
          <a:p>
            <a:r>
              <a:rPr lang="en-US" dirty="0"/>
              <a:t>Students can request any, or all, of their classes be changed to S/U grading through 6/5/20</a:t>
            </a:r>
          </a:p>
          <a:p>
            <a:r>
              <a:rPr lang="en-US" dirty="0"/>
              <a:t>Students can wait to see their instructor-assigned ABCDU grade before deciding to switch to S/U</a:t>
            </a:r>
          </a:p>
          <a:p>
            <a:r>
              <a:rPr lang="en-US" dirty="0"/>
              <a:t>Students who request S/U grading between 4/1/20 and 6/5/20 will have D grades converted to U, and ABC grades converted to S</a:t>
            </a:r>
          </a:p>
          <a:p>
            <a:r>
              <a:rPr lang="en-US" dirty="0"/>
              <a:t>Special rule for SP20 “S” grades – they will be honored as a C-or-better grade for all prerequisites, and graduation requirements</a:t>
            </a:r>
          </a:p>
          <a:p>
            <a:r>
              <a:rPr lang="en-US" dirty="0"/>
              <a:t>As usual, S/U grades have no impact on GPA</a:t>
            </a:r>
          </a:p>
        </p:txBody>
      </p:sp>
      <p:sp>
        <p:nvSpPr>
          <p:cNvPr id="3" name="Text Placeholder 2"/>
          <p:cNvSpPr>
            <a:spLocks noGrp="1"/>
          </p:cNvSpPr>
          <p:nvPr>
            <p:ph type="body" sz="quarter" idx="12"/>
          </p:nvPr>
        </p:nvSpPr>
        <p:spPr>
          <a:xfrm>
            <a:off x="348444" y="312696"/>
            <a:ext cx="8184662" cy="572771"/>
          </a:xfrm>
        </p:spPr>
        <p:txBody>
          <a:bodyPr/>
          <a:lstStyle/>
          <a:p>
            <a:r>
              <a:rPr lang="en-US" u="sng" dirty="0"/>
              <a:t>AF&amp;S Solution – In a Nutshell</a:t>
            </a:r>
          </a:p>
        </p:txBody>
      </p:sp>
    </p:spTree>
    <p:extLst>
      <p:ext uri="{BB962C8B-B14F-4D97-AF65-F5344CB8AC3E}">
        <p14:creationId xmlns:p14="http://schemas.microsoft.com/office/powerpoint/2010/main" val="384043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68040" y="1222819"/>
            <a:ext cx="7377402" cy="4956040"/>
          </a:xfrm>
        </p:spPr>
        <p:txBody>
          <a:bodyPr/>
          <a:lstStyle/>
          <a:p>
            <a:r>
              <a:rPr lang="en-US" dirty="0"/>
              <a:t>No F grades will be awarded for SP20</a:t>
            </a:r>
          </a:p>
          <a:p>
            <a:r>
              <a:rPr lang="en-US" dirty="0"/>
              <a:t>Instructors in all classes will have the option of awarding students the grade of U, even if they signed up for the ABCDF grade scale</a:t>
            </a:r>
          </a:p>
          <a:p>
            <a:r>
              <a:rPr lang="en-US" dirty="0"/>
              <a:t>No need for student or advisor action</a:t>
            </a:r>
          </a:p>
          <a:p>
            <a:r>
              <a:rPr lang="en-US" dirty="0"/>
              <a:t>Both F and U are considered failing grades</a:t>
            </a:r>
          </a:p>
          <a:p>
            <a:r>
              <a:rPr lang="en-US" dirty="0"/>
              <a:t>No credit awarded toward graduation for F or U</a:t>
            </a:r>
          </a:p>
          <a:p>
            <a:r>
              <a:rPr lang="en-US" dirty="0"/>
              <a:t>Neither satisfies prerequisite requirements</a:t>
            </a:r>
          </a:p>
          <a:p>
            <a:r>
              <a:rPr lang="en-US" dirty="0"/>
              <a:t>Allows instructors to clearly communicate to students they have failed to meet minimum standards</a:t>
            </a:r>
          </a:p>
          <a:p>
            <a:r>
              <a:rPr lang="en-US" dirty="0"/>
              <a:t>F grades impacts student GPA, U grades do not</a:t>
            </a:r>
          </a:p>
        </p:txBody>
      </p:sp>
      <p:sp>
        <p:nvSpPr>
          <p:cNvPr id="3" name="Text Placeholder 2"/>
          <p:cNvSpPr>
            <a:spLocks noGrp="1"/>
          </p:cNvSpPr>
          <p:nvPr>
            <p:ph type="body" sz="quarter" idx="12"/>
          </p:nvPr>
        </p:nvSpPr>
        <p:spPr>
          <a:xfrm>
            <a:off x="348444" y="490249"/>
            <a:ext cx="8184662" cy="572771"/>
          </a:xfrm>
        </p:spPr>
        <p:txBody>
          <a:bodyPr/>
          <a:lstStyle/>
          <a:p>
            <a:r>
              <a:rPr lang="en-US" u="sng" dirty="0"/>
              <a:t>Replacing F grades with U grades</a:t>
            </a:r>
          </a:p>
        </p:txBody>
      </p:sp>
    </p:spTree>
    <p:extLst>
      <p:ext uri="{BB962C8B-B14F-4D97-AF65-F5344CB8AC3E}">
        <p14:creationId xmlns:p14="http://schemas.microsoft.com/office/powerpoint/2010/main" val="1823492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68040" y="1427167"/>
            <a:ext cx="7377402" cy="4956040"/>
          </a:xfrm>
        </p:spPr>
        <p:txBody>
          <a:bodyPr/>
          <a:lstStyle/>
          <a:p>
            <a:r>
              <a:rPr lang="en-US" dirty="0"/>
              <a:t>Allow students to change to S/U grading through 6/5/20</a:t>
            </a:r>
          </a:p>
          <a:p>
            <a:r>
              <a:rPr lang="en-US" dirty="0"/>
              <a:t>May select to change none, some, or all courses to S/U</a:t>
            </a:r>
          </a:p>
          <a:p>
            <a:r>
              <a:rPr lang="en-US" dirty="0"/>
              <a:t>Students will be able to see their instructor-assigned ABCDU grade before making this decision</a:t>
            </a:r>
          </a:p>
          <a:p>
            <a:r>
              <a:rPr lang="en-US" dirty="0"/>
              <a:t>Students should be encouraged to consult with their academic advisors, but advisor approval not required</a:t>
            </a:r>
          </a:p>
          <a:p>
            <a:r>
              <a:rPr lang="en-US" dirty="0"/>
              <a:t>Reduces stress on students, compared to some plans, because there is no need for them to gamble on how well they will do under the ABCDU vs. SU system</a:t>
            </a:r>
          </a:p>
        </p:txBody>
      </p:sp>
      <p:sp>
        <p:nvSpPr>
          <p:cNvPr id="3" name="Text Placeholder 2"/>
          <p:cNvSpPr>
            <a:spLocks noGrp="1"/>
          </p:cNvSpPr>
          <p:nvPr>
            <p:ph type="body" sz="quarter" idx="12"/>
          </p:nvPr>
        </p:nvSpPr>
        <p:spPr>
          <a:xfrm>
            <a:off x="348444" y="490249"/>
            <a:ext cx="8184662" cy="572771"/>
          </a:xfrm>
        </p:spPr>
        <p:txBody>
          <a:bodyPr/>
          <a:lstStyle/>
          <a:p>
            <a:r>
              <a:rPr lang="en-US" u="sng" dirty="0"/>
              <a:t>Changing to S/U Grade Scale</a:t>
            </a:r>
          </a:p>
        </p:txBody>
      </p:sp>
    </p:spTree>
    <p:extLst>
      <p:ext uri="{BB962C8B-B14F-4D97-AF65-F5344CB8AC3E}">
        <p14:creationId xmlns:p14="http://schemas.microsoft.com/office/powerpoint/2010/main" val="3850827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68040" y="1358285"/>
            <a:ext cx="7377402" cy="4956040"/>
          </a:xfrm>
        </p:spPr>
        <p:txBody>
          <a:bodyPr/>
          <a:lstStyle/>
          <a:p>
            <a:r>
              <a:rPr lang="en-US" dirty="0"/>
              <a:t>April, May or June changes to S/U will result in</a:t>
            </a:r>
          </a:p>
          <a:p>
            <a:pPr lvl="1"/>
            <a:r>
              <a:rPr lang="en-US" dirty="0"/>
              <a:t>D converted to U</a:t>
            </a:r>
          </a:p>
          <a:p>
            <a:pPr lvl="1"/>
            <a:r>
              <a:rPr lang="en-US" dirty="0"/>
              <a:t>A, B, C converted to S</a:t>
            </a:r>
          </a:p>
          <a:p>
            <a:r>
              <a:rPr lang="en-US" dirty="0"/>
              <a:t>Instructors can only assign S grades to students who selected S/U at start of semester.  These students should still see ABCD work converted to S, and only F work converted to U.</a:t>
            </a:r>
          </a:p>
          <a:p>
            <a:r>
              <a:rPr lang="en-US" dirty="0"/>
              <a:t>Tried to fix this problem with a C-or-higher passing grade (proposed CV grade), but ran into implementation problems.</a:t>
            </a:r>
          </a:p>
          <a:p>
            <a:r>
              <a:rPr lang="en-US" dirty="0"/>
              <a:t>Tried to fix by selectively removing some grades from GPA calculation, also ran into implementation problems </a:t>
            </a:r>
          </a:p>
        </p:txBody>
      </p:sp>
      <p:sp>
        <p:nvSpPr>
          <p:cNvPr id="3" name="Text Placeholder 2"/>
          <p:cNvSpPr>
            <a:spLocks noGrp="1"/>
          </p:cNvSpPr>
          <p:nvPr>
            <p:ph type="body" sz="quarter" idx="12"/>
          </p:nvPr>
        </p:nvSpPr>
        <p:spPr>
          <a:xfrm>
            <a:off x="348444" y="543675"/>
            <a:ext cx="8184662" cy="572771"/>
          </a:xfrm>
        </p:spPr>
        <p:txBody>
          <a:bodyPr/>
          <a:lstStyle/>
          <a:p>
            <a:r>
              <a:rPr lang="en-US" u="sng" dirty="0"/>
              <a:t>Changing to S/U Grade Scale</a:t>
            </a:r>
          </a:p>
        </p:txBody>
      </p:sp>
    </p:spTree>
    <p:extLst>
      <p:ext uri="{BB962C8B-B14F-4D97-AF65-F5344CB8AC3E}">
        <p14:creationId xmlns:p14="http://schemas.microsoft.com/office/powerpoint/2010/main" val="958584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52074" y="1356304"/>
            <a:ext cx="7377402" cy="4931388"/>
          </a:xfrm>
        </p:spPr>
        <p:txBody>
          <a:bodyPr/>
          <a:lstStyle/>
          <a:p>
            <a:r>
              <a:rPr lang="en-US" dirty="0"/>
              <a:t>Some students will want to keep a D grade, so they obtain credit for passing the class for non-academic reasons (financial aid, athletic eligibility, etc.)</a:t>
            </a:r>
          </a:p>
          <a:p>
            <a:r>
              <a:rPr lang="en-US" dirty="0"/>
              <a:t>These same students may prefer C grades be converted to S</a:t>
            </a:r>
          </a:p>
          <a:p>
            <a:r>
              <a:rPr lang="en-US" dirty="0"/>
              <a:t>Asking these students to select S/U before they know their instructor-assigned ABCDU grade places them in a difficult situation</a:t>
            </a:r>
          </a:p>
          <a:p>
            <a:r>
              <a:rPr lang="en-US" dirty="0"/>
              <a:t>The proposed policy also avoids asking instructors to use differing standards for the S grade.  The only S grades the instructor assigns is for ABCD work, to students who picked S/U grading in January</a:t>
            </a:r>
          </a:p>
        </p:txBody>
      </p:sp>
      <p:sp>
        <p:nvSpPr>
          <p:cNvPr id="3" name="Text Placeholder 2"/>
          <p:cNvSpPr>
            <a:spLocks noGrp="1"/>
          </p:cNvSpPr>
          <p:nvPr>
            <p:ph type="body" sz="quarter" idx="12"/>
          </p:nvPr>
        </p:nvSpPr>
        <p:spPr>
          <a:xfrm>
            <a:off x="348444" y="570308"/>
            <a:ext cx="8184662" cy="572771"/>
          </a:xfrm>
        </p:spPr>
        <p:txBody>
          <a:bodyPr>
            <a:normAutofit fontScale="92500"/>
          </a:bodyPr>
          <a:lstStyle/>
          <a:p>
            <a:r>
              <a:rPr lang="en-US" u="sng" dirty="0"/>
              <a:t>Why Have the Deadline After End of Semester?</a:t>
            </a:r>
          </a:p>
        </p:txBody>
      </p:sp>
    </p:spTree>
    <p:extLst>
      <p:ext uri="{BB962C8B-B14F-4D97-AF65-F5344CB8AC3E}">
        <p14:creationId xmlns:p14="http://schemas.microsoft.com/office/powerpoint/2010/main" val="3228376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85493" y="1388234"/>
            <a:ext cx="7184309" cy="4956519"/>
          </a:xfrm>
        </p:spPr>
        <p:txBody>
          <a:bodyPr/>
          <a:lstStyle/>
          <a:p>
            <a:r>
              <a:rPr lang="en-US" strike="sngStrike" dirty="0">
                <a:solidFill>
                  <a:schemeClr val="tx1"/>
                </a:solidFill>
              </a:rPr>
              <a:t>2/3/20, Last day to change grading scale</a:t>
            </a:r>
          </a:p>
          <a:p>
            <a:r>
              <a:rPr lang="en-US" dirty="0"/>
              <a:t>2/17/20, Last day for 50% refund of tuition</a:t>
            </a:r>
          </a:p>
          <a:p>
            <a:r>
              <a:rPr lang="en-US" dirty="0"/>
              <a:t>3/2/20, Last day to drop without WD</a:t>
            </a:r>
          </a:p>
          <a:p>
            <a:r>
              <a:rPr lang="en-US" strike="sngStrike" dirty="0">
                <a:solidFill>
                  <a:schemeClr val="tx1"/>
                </a:solidFill>
              </a:rPr>
              <a:t>3/16/20, Last day for 25% refund of tuition</a:t>
            </a:r>
          </a:p>
          <a:p>
            <a:r>
              <a:rPr lang="en-US" dirty="0">
                <a:solidFill>
                  <a:schemeClr val="tx1"/>
                </a:solidFill>
              </a:rPr>
              <a:t>3/16/20, University moves to all-online courses</a:t>
            </a:r>
          </a:p>
          <a:p>
            <a:r>
              <a:rPr lang="en-US" dirty="0">
                <a:solidFill>
                  <a:schemeClr val="tx1"/>
                </a:solidFill>
              </a:rPr>
              <a:t>4/10/20, Last day for 25% refund of tuition (NEW)</a:t>
            </a:r>
          </a:p>
          <a:p>
            <a:r>
              <a:rPr lang="en-US" dirty="0"/>
              <a:t>4/17/20, Last day to drop with W/D grade</a:t>
            </a:r>
          </a:p>
          <a:p>
            <a:r>
              <a:rPr lang="en-US" dirty="0"/>
              <a:t>5/8/20, Last day of lectures</a:t>
            </a:r>
          </a:p>
          <a:p>
            <a:r>
              <a:rPr lang="en-US" dirty="0"/>
              <a:t>5/15/20, Last day of final exams</a:t>
            </a:r>
          </a:p>
        </p:txBody>
      </p:sp>
      <p:sp>
        <p:nvSpPr>
          <p:cNvPr id="3" name="Text Placeholder 2"/>
          <p:cNvSpPr>
            <a:spLocks noGrp="1"/>
          </p:cNvSpPr>
          <p:nvPr>
            <p:ph type="body" sz="quarter" idx="12"/>
          </p:nvPr>
        </p:nvSpPr>
        <p:spPr>
          <a:xfrm>
            <a:off x="668040" y="607959"/>
            <a:ext cx="8184662" cy="572771"/>
          </a:xfrm>
        </p:spPr>
        <p:txBody>
          <a:bodyPr/>
          <a:lstStyle/>
          <a:p>
            <a:r>
              <a:rPr lang="en-US" u="sng" dirty="0"/>
              <a:t>Changes to Deadlines</a:t>
            </a:r>
          </a:p>
        </p:txBody>
      </p:sp>
    </p:spTree>
    <p:extLst>
      <p:ext uri="{BB962C8B-B14F-4D97-AF65-F5344CB8AC3E}">
        <p14:creationId xmlns:p14="http://schemas.microsoft.com/office/powerpoint/2010/main" val="929985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2761" y="1399892"/>
            <a:ext cx="7972148" cy="4956519"/>
          </a:xfrm>
        </p:spPr>
        <p:txBody>
          <a:bodyPr/>
          <a:lstStyle/>
          <a:p>
            <a:r>
              <a:rPr lang="en-US" strike="sngStrike" dirty="0">
                <a:solidFill>
                  <a:schemeClr val="tx1"/>
                </a:solidFill>
              </a:rPr>
              <a:t>5/19/20, Last day for instructors to submit grades</a:t>
            </a:r>
          </a:p>
          <a:p>
            <a:r>
              <a:rPr lang="en-US" dirty="0">
                <a:solidFill>
                  <a:schemeClr val="tx1"/>
                </a:solidFill>
              </a:rPr>
              <a:t>5/22/20, Last day for instructors to submit grades (NEW)</a:t>
            </a:r>
          </a:p>
          <a:p>
            <a:r>
              <a:rPr lang="en-US" strike="sngStrike" dirty="0">
                <a:solidFill>
                  <a:schemeClr val="tx1"/>
                </a:solidFill>
              </a:rPr>
              <a:t>5/22/20, First day students can view grades in JoeSS</a:t>
            </a:r>
          </a:p>
          <a:p>
            <a:r>
              <a:rPr lang="en-US" dirty="0">
                <a:solidFill>
                  <a:schemeClr val="tx1"/>
                </a:solidFill>
              </a:rPr>
              <a:t>5/27/20, First day students can view grades in JoeSS (NEW)</a:t>
            </a:r>
          </a:p>
          <a:p>
            <a:r>
              <a:rPr lang="en-US" dirty="0">
                <a:solidFill>
                  <a:schemeClr val="tx1"/>
                </a:solidFill>
              </a:rPr>
              <a:t>6/5/20, Last day to change to S/U scale (NEW)</a:t>
            </a:r>
          </a:p>
        </p:txBody>
      </p:sp>
      <p:sp>
        <p:nvSpPr>
          <p:cNvPr id="4" name="Text Placeholder 2">
            <a:extLst>
              <a:ext uri="{FF2B5EF4-FFF2-40B4-BE49-F238E27FC236}">
                <a16:creationId xmlns:a16="http://schemas.microsoft.com/office/drawing/2014/main" id="{A883528B-07CD-4C09-8E05-C2A758A43413}"/>
              </a:ext>
            </a:extLst>
          </p:cNvPr>
          <p:cNvSpPr txBox="1">
            <a:spLocks/>
          </p:cNvSpPr>
          <p:nvPr/>
        </p:nvSpPr>
        <p:spPr>
          <a:xfrm>
            <a:off x="431703" y="572448"/>
            <a:ext cx="8184662" cy="572771"/>
          </a:xfrm>
          <a:prstGeom prst="rect">
            <a:avLst/>
          </a:prstGeom>
        </p:spPr>
        <p:txBody>
          <a:bodyPr>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3000" b="0" i="0" u="sng" strike="noStrike" kern="1200" cap="none" spc="0" normalizeH="0" baseline="0" noProof="0" dirty="0">
                <a:ln>
                  <a:noFill/>
                </a:ln>
                <a:solidFill>
                  <a:srgbClr val="509E2F"/>
                </a:solidFill>
                <a:effectLst/>
                <a:uLnTx/>
                <a:uFillTx/>
                <a:latin typeface="Orgon Slab Medium"/>
                <a:ea typeface="+mn-ea"/>
              </a:rPr>
              <a:t>Changes to Deadlines</a:t>
            </a:r>
          </a:p>
        </p:txBody>
      </p:sp>
    </p:spTree>
    <p:extLst>
      <p:ext uri="{BB962C8B-B14F-4D97-AF65-F5344CB8AC3E}">
        <p14:creationId xmlns:p14="http://schemas.microsoft.com/office/powerpoint/2010/main" val="596624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57019" y="1578312"/>
            <a:ext cx="8009932" cy="3701376"/>
          </a:xfrm>
        </p:spPr>
        <p:txBody>
          <a:bodyPr/>
          <a:lstStyle/>
          <a:p>
            <a:r>
              <a:rPr lang="en-US" dirty="0"/>
              <a:t>“S” grades normally not honored as equivalent to a C or higher</a:t>
            </a:r>
          </a:p>
          <a:p>
            <a:pPr marL="0" indent="0">
              <a:buNone/>
            </a:pPr>
            <a:endParaRPr lang="en-US" dirty="0"/>
          </a:p>
          <a:p>
            <a:r>
              <a:rPr lang="en-US" dirty="0"/>
              <a:t>For the policy to be effective, the Registrar, Academic Departments, and Instructors must apply a special rule to SP20 “S” grades - honoring them where a grade of C or higher is normally required</a:t>
            </a:r>
          </a:p>
        </p:txBody>
      </p:sp>
      <p:sp>
        <p:nvSpPr>
          <p:cNvPr id="3" name="Text Placeholder 2"/>
          <p:cNvSpPr>
            <a:spLocks noGrp="1"/>
          </p:cNvSpPr>
          <p:nvPr>
            <p:ph type="body" sz="quarter" idx="12"/>
          </p:nvPr>
        </p:nvSpPr>
        <p:spPr>
          <a:xfrm>
            <a:off x="668040" y="607959"/>
            <a:ext cx="8184662" cy="572771"/>
          </a:xfrm>
        </p:spPr>
        <p:txBody>
          <a:bodyPr/>
          <a:lstStyle/>
          <a:p>
            <a:r>
              <a:rPr lang="en-US" u="sng" dirty="0"/>
              <a:t>C or Higher</a:t>
            </a:r>
          </a:p>
        </p:txBody>
      </p:sp>
    </p:spTree>
    <p:extLst>
      <p:ext uri="{BB962C8B-B14F-4D97-AF65-F5344CB8AC3E}">
        <p14:creationId xmlns:p14="http://schemas.microsoft.com/office/powerpoint/2010/main" val="3730700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59997" y="1578312"/>
            <a:ext cx="7424006" cy="3701376"/>
          </a:xfrm>
        </p:spPr>
        <p:txBody>
          <a:bodyPr/>
          <a:lstStyle/>
          <a:p>
            <a:r>
              <a:rPr lang="en-US" dirty="0"/>
              <a:t>Faculty Senate decisions normally take effect after 30 days</a:t>
            </a:r>
          </a:p>
          <a:p>
            <a:pPr marL="0" indent="0">
              <a:buNone/>
            </a:pPr>
            <a:endParaRPr lang="en-US" dirty="0"/>
          </a:p>
          <a:p>
            <a:r>
              <a:rPr lang="en-US" dirty="0"/>
              <a:t>A 4/5 vote can make a decision applicable immediately</a:t>
            </a:r>
          </a:p>
          <a:p>
            <a:pPr marL="0" indent="0">
              <a:buNone/>
            </a:pPr>
            <a:endParaRPr lang="en-US" dirty="0"/>
          </a:p>
        </p:txBody>
      </p:sp>
      <p:sp>
        <p:nvSpPr>
          <p:cNvPr id="3" name="Text Placeholder 2"/>
          <p:cNvSpPr>
            <a:spLocks noGrp="1"/>
          </p:cNvSpPr>
          <p:nvPr>
            <p:ph type="body" sz="quarter" idx="12"/>
          </p:nvPr>
        </p:nvSpPr>
        <p:spPr>
          <a:xfrm>
            <a:off x="668040" y="607959"/>
            <a:ext cx="8184662" cy="572771"/>
          </a:xfrm>
        </p:spPr>
        <p:txBody>
          <a:bodyPr/>
          <a:lstStyle/>
          <a:p>
            <a:r>
              <a:rPr lang="en-US" u="sng" dirty="0"/>
              <a:t>30 Day Rule</a:t>
            </a:r>
          </a:p>
        </p:txBody>
      </p:sp>
    </p:spTree>
    <p:extLst>
      <p:ext uri="{BB962C8B-B14F-4D97-AF65-F5344CB8AC3E}">
        <p14:creationId xmlns:p14="http://schemas.microsoft.com/office/powerpoint/2010/main" val="4074430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68040" y="1654566"/>
            <a:ext cx="7548293" cy="3701376"/>
          </a:xfrm>
        </p:spPr>
        <p:txBody>
          <a:bodyPr/>
          <a:lstStyle/>
          <a:p>
            <a:r>
              <a:rPr lang="en-US" dirty="0"/>
              <a:t>Detailed motion on following slides</a:t>
            </a:r>
          </a:p>
          <a:p>
            <a:pPr marL="0" indent="0">
              <a:buNone/>
            </a:pPr>
            <a:endParaRPr lang="en-US" dirty="0"/>
          </a:p>
          <a:p>
            <a:r>
              <a:rPr lang="en-US" dirty="0"/>
              <a:t>Amendments 17, 18, 19 recently added</a:t>
            </a:r>
          </a:p>
          <a:p>
            <a:pPr lvl="1"/>
            <a:r>
              <a:rPr lang="en-US" dirty="0"/>
              <a:t>Academic probation and deficiency not enforced SP20</a:t>
            </a:r>
          </a:p>
          <a:p>
            <a:pPr lvl="1"/>
            <a:r>
              <a:rPr lang="en-US" dirty="0"/>
              <a:t>Last date of academic participation for D grades converted to U</a:t>
            </a:r>
          </a:p>
          <a:p>
            <a:pPr lvl="1"/>
            <a:r>
              <a:rPr lang="en-US" dirty="0"/>
              <a:t>Honor Roll for SP20</a:t>
            </a:r>
          </a:p>
          <a:p>
            <a:pPr marL="0" indent="0">
              <a:buNone/>
            </a:pPr>
            <a:endParaRPr lang="en-US" dirty="0"/>
          </a:p>
        </p:txBody>
      </p:sp>
      <p:sp>
        <p:nvSpPr>
          <p:cNvPr id="3" name="Text Placeholder 2"/>
          <p:cNvSpPr>
            <a:spLocks noGrp="1"/>
          </p:cNvSpPr>
          <p:nvPr>
            <p:ph type="body" sz="quarter" idx="12"/>
          </p:nvPr>
        </p:nvSpPr>
        <p:spPr>
          <a:xfrm>
            <a:off x="668040" y="607959"/>
            <a:ext cx="8184662" cy="572771"/>
          </a:xfrm>
        </p:spPr>
        <p:txBody>
          <a:bodyPr/>
          <a:lstStyle/>
          <a:p>
            <a:r>
              <a:rPr lang="en-US" u="sng" dirty="0"/>
              <a:t>Detailed Motion</a:t>
            </a:r>
          </a:p>
        </p:txBody>
      </p:sp>
    </p:spTree>
    <p:extLst>
      <p:ext uri="{BB962C8B-B14F-4D97-AF65-F5344CB8AC3E}">
        <p14:creationId xmlns:p14="http://schemas.microsoft.com/office/powerpoint/2010/main" val="749869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0790" y="2686050"/>
            <a:ext cx="8197114" cy="3557587"/>
          </a:xfrm>
        </p:spPr>
        <p:txBody>
          <a:bodyPr/>
          <a:lstStyle/>
          <a:p>
            <a:pPr marL="6350" indent="-6350" defTabSz="685800">
              <a:buFont typeface="+mj-lt"/>
              <a:buAutoNum type="romanUcPeriod"/>
            </a:pPr>
            <a:r>
              <a:rPr lang="en-US" sz="3600" dirty="0" smtClean="0">
                <a:latin typeface="Orgon Slab" panose="02000503000000020004" pitchFamily="50" charset="0"/>
              </a:rPr>
              <a:t> 	Call to Order and Roll Call</a:t>
            </a:r>
          </a:p>
          <a:p>
            <a:pPr marL="6350" lvl="0" indent="-6350" defTabSz="685800">
              <a:buNone/>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	K. Homan, Secretary</a:t>
            </a:r>
          </a:p>
        </p:txBody>
      </p:sp>
      <p:sp>
        <p:nvSpPr>
          <p:cNvPr id="4" name="Text Placeholder 3"/>
          <p:cNvSpPr>
            <a:spLocks noGrp="1"/>
          </p:cNvSpPr>
          <p:nvPr>
            <p:ph type="body" sz="quarter" idx="12"/>
          </p:nvPr>
        </p:nvSpPr>
        <p:spPr>
          <a:xfrm>
            <a:off x="510790" y="1911737"/>
            <a:ext cx="8184662" cy="585208"/>
          </a:xfrm>
        </p:spPr>
        <p:txBody>
          <a:bodyPr>
            <a:noAutofit/>
          </a:bodyPr>
          <a:lstStyle/>
          <a:p>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5" name="Slide Number Placeholder 4"/>
          <p:cNvSpPr>
            <a:spLocks noGrp="1"/>
          </p:cNvSpPr>
          <p:nvPr>
            <p:ph type="sldNum" sz="quarter" idx="14"/>
          </p:nvPr>
        </p:nvSpPr>
        <p:spPr/>
        <p:txBody>
          <a:bodyPr/>
          <a:lstStyle/>
          <a:p>
            <a:fld id="{7E03178D-84EE-4CB8-A279-6A93DE17BCD8}" type="slidenum">
              <a:rPr lang="en-US" smtClean="0"/>
              <a:t>2</a:t>
            </a:fld>
            <a:endParaRPr lang="en-US" dirty="0"/>
          </a:p>
        </p:txBody>
      </p:sp>
    </p:spTree>
    <p:extLst>
      <p:ext uri="{BB962C8B-B14F-4D97-AF65-F5344CB8AC3E}">
        <p14:creationId xmlns:p14="http://schemas.microsoft.com/office/powerpoint/2010/main" val="27096012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34478" y="321573"/>
            <a:ext cx="8184662" cy="572771"/>
          </a:xfrm>
        </p:spPr>
        <p:txBody>
          <a:bodyPr>
            <a:normAutofit fontScale="77500" lnSpcReduction="20000"/>
          </a:bodyPr>
          <a:lstStyle/>
          <a:p>
            <a:r>
              <a:rPr lang="en-US" u="sng" dirty="0"/>
              <a:t>Academic Freedom and Standards Motion (page 1 of 5)</a:t>
            </a:r>
          </a:p>
        </p:txBody>
      </p:sp>
      <p:sp>
        <p:nvSpPr>
          <p:cNvPr id="4" name="TextBox 3">
            <a:extLst>
              <a:ext uri="{FF2B5EF4-FFF2-40B4-BE49-F238E27FC236}">
                <a16:creationId xmlns:a16="http://schemas.microsoft.com/office/drawing/2014/main" id="{B1F9D408-061C-4E03-9B85-CE4D2CD954F6}"/>
              </a:ext>
            </a:extLst>
          </p:cNvPr>
          <p:cNvSpPr txBox="1"/>
          <p:nvPr/>
        </p:nvSpPr>
        <p:spPr>
          <a:xfrm>
            <a:off x="434478" y="903134"/>
            <a:ext cx="8075779" cy="535531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The unanticipated change to providing all courses on-line for spring semester 2020 may be causing difficulties for some students and instructors.  To allow instructors to continue to encourage and recognize achievement, while recognizing the unexpected burden placed on students, the S&amp;T Academic Freedom and Standards Committee recommends the S&amp;T Faculty Senate change the grading system for spring semester 2020 as outlined below.</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1.  Instructors will grade students on an ABCDU grading scale, rather than the conventional ABCDF scale.  The only difference between the scales, is that F level work will now be indicated with a U grade.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2.  Student who initially selected the ABCDF grading scale may elect to change it to the S/U grading scale at any time through close of business on Friday, June 5th.  Students will be able to view their instructor-assigned grade, now listed on the ABCDU scale, no later than Wednesday, May 27.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3.  Students will be allowed to select their grading scale on a class-by-class basis.  They may select S/U grades for some of their classes, while keeping others on the more conventional ABCDU scale.</a:t>
            </a:r>
          </a:p>
        </p:txBody>
      </p:sp>
    </p:spTree>
    <p:extLst>
      <p:ext uri="{BB962C8B-B14F-4D97-AF65-F5344CB8AC3E}">
        <p14:creationId xmlns:p14="http://schemas.microsoft.com/office/powerpoint/2010/main" val="3781546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34478" y="321573"/>
            <a:ext cx="8184662" cy="572771"/>
          </a:xfrm>
        </p:spPr>
        <p:txBody>
          <a:bodyPr>
            <a:normAutofit fontScale="77500" lnSpcReduction="20000"/>
          </a:bodyPr>
          <a:lstStyle/>
          <a:p>
            <a:r>
              <a:rPr lang="en-US" u="sng" dirty="0"/>
              <a:t>Academic Freedom and Standards Motion (page 2 of 5)</a:t>
            </a:r>
          </a:p>
        </p:txBody>
      </p:sp>
      <p:sp>
        <p:nvSpPr>
          <p:cNvPr id="4" name="TextBox 3">
            <a:extLst>
              <a:ext uri="{FF2B5EF4-FFF2-40B4-BE49-F238E27FC236}">
                <a16:creationId xmlns:a16="http://schemas.microsoft.com/office/drawing/2014/main" id="{B1F9D408-061C-4E03-9B85-CE4D2CD954F6}"/>
              </a:ext>
            </a:extLst>
          </p:cNvPr>
          <p:cNvSpPr txBox="1"/>
          <p:nvPr/>
        </p:nvSpPr>
        <p:spPr>
          <a:xfrm>
            <a:off x="434478" y="903134"/>
            <a:ext cx="8075779" cy="535531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4.  Students who elected to change grading options in a class from ABCDU to S/U in April, May or June will have an instructor-assigned A, B or C grade replaced by an S grade.  These students will have instructor-assigned D grade replaced by a U grade.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5.  The Faculty Senate instructs the Registrar, all academic departments, and all instructors to accept spring semester 2020 "S" grades as satisfying all graduation and prerequisite requirements which are normally satisfied by a grade of C or higher.  All spring semester 2020 A, B, C, D and U grades should be treated in the same manner as they are every other semester.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6.  Note that a "U" grade will not be considered a passing grade, even if the instructor initially assigned a grade of "D".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7.  "S" and "U" grades will continue to have no impact on a student's GPA calculations.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8.  These changes in the grading policy are only for spring semester 2020, with every expectation of a return to the conventional grading scales and deadlines for summer 2020 and future semesters.</a:t>
            </a:r>
          </a:p>
        </p:txBody>
      </p:sp>
    </p:spTree>
    <p:extLst>
      <p:ext uri="{BB962C8B-B14F-4D97-AF65-F5344CB8AC3E}">
        <p14:creationId xmlns:p14="http://schemas.microsoft.com/office/powerpoint/2010/main" val="47927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34478" y="445861"/>
            <a:ext cx="8184662" cy="572771"/>
          </a:xfrm>
        </p:spPr>
        <p:txBody>
          <a:bodyPr>
            <a:normAutofit fontScale="77500" lnSpcReduction="20000"/>
          </a:bodyPr>
          <a:lstStyle/>
          <a:p>
            <a:r>
              <a:rPr lang="en-US" u="sng" dirty="0"/>
              <a:t>Academic Freedom and Standards Motion (page 3 of 5)</a:t>
            </a:r>
          </a:p>
        </p:txBody>
      </p:sp>
      <p:sp>
        <p:nvSpPr>
          <p:cNvPr id="4" name="TextBox 3">
            <a:extLst>
              <a:ext uri="{FF2B5EF4-FFF2-40B4-BE49-F238E27FC236}">
                <a16:creationId xmlns:a16="http://schemas.microsoft.com/office/drawing/2014/main" id="{B1F9D408-061C-4E03-9B85-CE4D2CD954F6}"/>
              </a:ext>
            </a:extLst>
          </p:cNvPr>
          <p:cNvSpPr txBox="1"/>
          <p:nvPr/>
        </p:nvSpPr>
        <p:spPr>
          <a:xfrm>
            <a:off x="434478" y="1231608"/>
            <a:ext cx="8075779" cy="480131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9.  Students may unilaterally select the S/U grade, and do not require the approval of their academic advisor or instructor.  However, this decision may have significant and unexpected consequences.  The Faculty Senate strongly encourages students to discuss this decision with their academic advisor, and advisors in other areas such as financial aid, veteran's affairs, international studies and immigration, athletics, ROTC, taxation, and others.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10.  The deadline for instructors to submit grades to the Registrar's office is changed from Tuesday, May 19 to Friday, May 22.  Grades will be visible to students in the JoeSS system no later than Wednesday, May 27.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11.  Instructors will not know at the time they assign semester grades, if a student has elected to change to the S/U scale in April, May or June (but obviously knows if a student selected the S/U scale back at the start of spring semester 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12.  Any course in which a student received an S/U grade for spring semester 2020 may be repeated in future semesters.</a:t>
            </a:r>
          </a:p>
        </p:txBody>
      </p:sp>
    </p:spTree>
    <p:extLst>
      <p:ext uri="{BB962C8B-B14F-4D97-AF65-F5344CB8AC3E}">
        <p14:creationId xmlns:p14="http://schemas.microsoft.com/office/powerpoint/2010/main" val="3287627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319068" y="385981"/>
            <a:ext cx="8184662" cy="572771"/>
          </a:xfrm>
        </p:spPr>
        <p:txBody>
          <a:bodyPr>
            <a:normAutofit fontScale="77500" lnSpcReduction="20000"/>
          </a:bodyPr>
          <a:lstStyle/>
          <a:p>
            <a:r>
              <a:rPr lang="en-US" u="sng" dirty="0"/>
              <a:t>Academic Freedom and Standards Motion (page 4 of 5)</a:t>
            </a:r>
          </a:p>
        </p:txBody>
      </p:sp>
      <p:sp>
        <p:nvSpPr>
          <p:cNvPr id="4" name="TextBox 3">
            <a:extLst>
              <a:ext uri="{FF2B5EF4-FFF2-40B4-BE49-F238E27FC236}">
                <a16:creationId xmlns:a16="http://schemas.microsoft.com/office/drawing/2014/main" id="{B1F9D408-061C-4E03-9B85-CE4D2CD954F6}"/>
              </a:ext>
            </a:extLst>
          </p:cNvPr>
          <p:cNvSpPr txBox="1"/>
          <p:nvPr/>
        </p:nvSpPr>
        <p:spPr>
          <a:xfrm>
            <a:off x="534110" y="1107320"/>
            <a:ext cx="8075779" cy="507831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13.  Student Academic Regulation II.G.1 will not be enforced for spring semester 2020 coursework.  This regulation normally limits students to one pass/fail course per semester, and no more than 20% of their credit hours toward graduation as pass/fail classes.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14.  Student Academic Regulation II.G.2 will not be enforced for spring semester 2020.  This regulation normally prohibits a student from taking most of their required courses with the pass/fail option.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15.  Student Academic Regulation II.G.10 will be modified for spring semester 2020.  Students who change to the pass/fail grading scale after the month of March will have "D" work recorded as "U", while students who selected the pass/fail option before the month of March will have "D" work recorded as "S".  All other parts of this regulation remain the same.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16.  Student Academic Regulation II.G.11 will not be enforced for spring semester 2020.  This regulation normally prohibits a student from changing grading options after the second week of the semester.</a:t>
            </a:r>
          </a:p>
        </p:txBody>
      </p:sp>
    </p:spTree>
    <p:extLst>
      <p:ext uri="{BB962C8B-B14F-4D97-AF65-F5344CB8AC3E}">
        <p14:creationId xmlns:p14="http://schemas.microsoft.com/office/powerpoint/2010/main" val="2747691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71153" y="463616"/>
            <a:ext cx="8184662" cy="572771"/>
          </a:xfrm>
        </p:spPr>
        <p:txBody>
          <a:bodyPr>
            <a:normAutofit fontScale="77500" lnSpcReduction="20000"/>
          </a:bodyPr>
          <a:lstStyle/>
          <a:p>
            <a:r>
              <a:rPr lang="en-US" u="sng" dirty="0"/>
              <a:t>Academic Freedom and Standards Motion (page 5 of 5)</a:t>
            </a:r>
          </a:p>
        </p:txBody>
      </p:sp>
      <p:sp>
        <p:nvSpPr>
          <p:cNvPr id="4" name="TextBox 3">
            <a:extLst>
              <a:ext uri="{FF2B5EF4-FFF2-40B4-BE49-F238E27FC236}">
                <a16:creationId xmlns:a16="http://schemas.microsoft.com/office/drawing/2014/main" id="{B1F9D408-061C-4E03-9B85-CE4D2CD954F6}"/>
              </a:ext>
            </a:extLst>
          </p:cNvPr>
          <p:cNvSpPr txBox="1"/>
          <p:nvPr/>
        </p:nvSpPr>
        <p:spPr>
          <a:xfrm>
            <a:off x="380036" y="1443841"/>
            <a:ext cx="8075779" cy="45243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17.  Students will not be placed on scholastic probation or scholastic deficiency based on their spring semester 2020 grades.  Scholastic probation and deficiency are defined in section IX of the Student Academic Regulations.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18.  The university has an obligation to document the last date of academic activity for students who receive a grade of "U", but not for students who earn grades of A, B, C, D or S.  If an instructor initially assigns a student a grade of "D", and the student elects to change it to a grade of "U", the last date academic activity will be assumed to be May 15, 2020, unless the instructor indicates otherwise.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19.  Students who wish to be considered for the spring 2020 S&amp;T Semester Honor Roll, as defined in section VIII.E of the Student Academic Regulations, will need to complete 12 or more semester hours of work using the ABCDU grading scale.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006F"/>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33006F"/>
                </a:solidFill>
                <a:effectLst/>
                <a:uLnTx/>
                <a:uFillTx/>
                <a:latin typeface="Calibri"/>
                <a:ea typeface="+mn-ea"/>
                <a:cs typeface="+mn-cs"/>
              </a:rPr>
              <a:t>(End of motion)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006F"/>
              </a:solidFill>
              <a:effectLst/>
              <a:uLnTx/>
              <a:uFillTx/>
              <a:latin typeface="Calibri"/>
              <a:ea typeface="+mn-ea"/>
              <a:cs typeface="+mn-cs"/>
            </a:endParaRPr>
          </a:p>
        </p:txBody>
      </p:sp>
    </p:spTree>
    <p:extLst>
      <p:ext uri="{BB962C8B-B14F-4D97-AF65-F5344CB8AC3E}">
        <p14:creationId xmlns:p14="http://schemas.microsoft.com/office/powerpoint/2010/main" val="2011084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914400" y="2604973"/>
            <a:ext cx="7781052" cy="2116317"/>
          </a:xfrm>
        </p:spPr>
        <p:txBody>
          <a:bodyPr/>
          <a:lstStyle/>
          <a:p>
            <a:pPr marL="0" indent="0">
              <a:buNone/>
              <a:tabLst>
                <a:tab pos="914400" algn="l"/>
              </a:tabLst>
            </a:pPr>
            <a:r>
              <a:rPr lang="en-US" sz="3600" b="1" dirty="0" smtClean="0">
                <a:solidFill>
                  <a:srgbClr val="003B49"/>
                </a:solidFill>
                <a:latin typeface="Orgon Slab Light" panose="02000503000000020004" pitchFamily="50" charset="0"/>
              </a:rPr>
              <a:t>III. 	Adjourn</a:t>
            </a:r>
          </a:p>
          <a:p>
            <a:endParaRPr lang="en-US" sz="3600" b="1" dirty="0" smtClean="0">
              <a:solidFill>
                <a:srgbClr val="003B49"/>
              </a:solidFill>
              <a:latin typeface="Orgon Slab Light" panose="02000503000000020004" pitchFamily="50" charset="0"/>
            </a:endParaRPr>
          </a:p>
          <a:p>
            <a:pPr marL="514350" indent="-514350">
              <a:buAutoNum type="romanUcPeriod" startAt="5"/>
            </a:pPr>
            <a:endParaRPr lang="en-US" sz="3600" b="1" dirty="0">
              <a:solidFill>
                <a:srgbClr val="003B49"/>
              </a:solidFill>
              <a:latin typeface="Orgon Slab ExtraLight" panose="02000503000000020004" pitchFamily="50" charset="0"/>
            </a:endParaRPr>
          </a:p>
          <a:p>
            <a:endParaRPr lang="en-US" sz="3600" dirty="0"/>
          </a:p>
        </p:txBody>
      </p:sp>
      <p:sp>
        <p:nvSpPr>
          <p:cNvPr id="4" name="Text Placeholder 3"/>
          <p:cNvSpPr>
            <a:spLocks noGrp="1"/>
          </p:cNvSpPr>
          <p:nvPr>
            <p:ph type="body" sz="quarter" idx="12"/>
          </p:nvPr>
        </p:nvSpPr>
        <p:spPr>
          <a:xfrm>
            <a:off x="914400" y="1790003"/>
            <a:ext cx="7781052" cy="696720"/>
          </a:xfrm>
        </p:spPr>
        <p:txBody>
          <a:bodyPr/>
          <a:lstStyle/>
          <a:p>
            <a:r>
              <a:rPr lang="en-US" sz="3600" dirty="0">
                <a:latin typeface="Orgon Slab" panose="02000503000000020004" pitchFamily="50" charset="0"/>
              </a:rPr>
              <a:t>Agenda</a:t>
            </a:r>
          </a:p>
        </p:txBody>
      </p:sp>
      <p:sp>
        <p:nvSpPr>
          <p:cNvPr id="5" name="TextBox 4"/>
          <p:cNvSpPr txBox="1"/>
          <p:nvPr/>
        </p:nvSpPr>
        <p:spPr>
          <a:xfrm>
            <a:off x="8369559" y="6311387"/>
            <a:ext cx="437860" cy="276999"/>
          </a:xfrm>
          <a:prstGeom prst="rect">
            <a:avLst/>
          </a:prstGeom>
          <a:noFill/>
        </p:spPr>
        <p:txBody>
          <a:bodyPr wrap="square" rtlCol="0">
            <a:spAutoFit/>
          </a:bodyPr>
          <a:lstStyle>
            <a:defPPr>
              <a:defRPr lang="en-US"/>
            </a:defPPr>
            <a:lvl1pPr>
              <a:defRPr sz="1200">
                <a:solidFill>
                  <a:srgbClr val="003B49"/>
                </a:solidFill>
              </a:defRPr>
            </a:lvl1pPr>
          </a:lstStyle>
          <a:p>
            <a:fld id="{477D04EB-D600-4A5B-9F34-2ADF860BB5CA}" type="slidenum">
              <a:rPr lang="en-US">
                <a:solidFill>
                  <a:schemeClr val="tx1">
                    <a:tint val="75000"/>
                  </a:schemeClr>
                </a:solidFill>
              </a:rPr>
              <a:pPr/>
              <a:t>25</a:t>
            </a:fld>
            <a:endParaRPr lang="en-US" dirty="0">
              <a:solidFill>
                <a:schemeClr val="tx1">
                  <a:tint val="75000"/>
                </a:schemeClr>
              </a:solidFill>
            </a:endParaRPr>
          </a:p>
        </p:txBody>
      </p:sp>
    </p:spTree>
    <p:extLst>
      <p:ext uri="{BB962C8B-B14F-4D97-AF65-F5344CB8AC3E}">
        <p14:creationId xmlns:p14="http://schemas.microsoft.com/office/powerpoint/2010/main" val="2911155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357898" y="2704420"/>
            <a:ext cx="8197114" cy="3958333"/>
          </a:xfrm>
        </p:spPr>
        <p:txBody>
          <a:bodyPr/>
          <a:lstStyle/>
          <a:p>
            <a:pPr marL="0" indent="0" defTabSz="685800">
              <a:buNone/>
            </a:pPr>
            <a:r>
              <a:rPr lang="en-US" sz="3200" dirty="0" smtClean="0">
                <a:latin typeface="Orgon Slab" panose="02000503000000020004" pitchFamily="50" charset="0"/>
              </a:rPr>
              <a:t>II. </a:t>
            </a:r>
            <a:r>
              <a:rPr lang="en-US" sz="3200" dirty="0">
                <a:latin typeface="Orgon Slab" panose="02000503000000020004" pitchFamily="50" charset="0"/>
              </a:rPr>
              <a:t>	</a:t>
            </a:r>
            <a:r>
              <a:rPr lang="en-US" sz="3200" dirty="0" smtClean="0">
                <a:latin typeface="Orgon Slab" panose="02000503000000020004" pitchFamily="50" charset="0"/>
              </a:rPr>
              <a:t>Report of Standing Committees</a:t>
            </a:r>
            <a:endParaRPr lang="en-US" sz="3200" dirty="0">
              <a:latin typeface="Orgon Slab" panose="02000503000000020004" pitchFamily="50" charset="0"/>
            </a:endParaRPr>
          </a:p>
          <a:p>
            <a:pPr marL="0" indent="0" defTabSz="685800">
              <a:buNone/>
            </a:pPr>
            <a:r>
              <a:rPr lang="en-US" sz="3200" dirty="0"/>
              <a:t>	</a:t>
            </a:r>
            <a:r>
              <a:rPr lang="en-US" sz="3200" dirty="0" smtClean="0">
                <a:solidFill>
                  <a:srgbClr val="003B49"/>
                </a:solidFill>
                <a:latin typeface="Orgon Slab" panose="02000503000000020004" pitchFamily="50" charset="0"/>
              </a:rPr>
              <a:t>A.	Academic Freedom and Standards</a:t>
            </a:r>
          </a:p>
          <a:p>
            <a:pPr marL="0" indent="0" defTabSz="685800">
              <a:buNone/>
            </a:pPr>
            <a:r>
              <a:rPr lang="en-US" sz="3200" dirty="0">
                <a:solidFill>
                  <a:srgbClr val="003B49"/>
                </a:solidFill>
                <a:latin typeface="Orgon Slab" panose="02000503000000020004" pitchFamily="50" charset="0"/>
              </a:rPr>
              <a:t>	</a:t>
            </a:r>
            <a:r>
              <a:rPr lang="en-US" sz="3200" dirty="0" smtClean="0">
                <a:solidFill>
                  <a:srgbClr val="003B49"/>
                </a:solidFill>
                <a:latin typeface="Orgon Slab" panose="02000503000000020004" pitchFamily="50" charset="0"/>
              </a:rPr>
              <a:t>	K. Kosbar</a:t>
            </a:r>
          </a:p>
          <a:p>
            <a:pPr marL="0" indent="0" defTabSz="685800">
              <a:buNone/>
            </a:pPr>
            <a:r>
              <a:rPr lang="en-US" sz="3200" dirty="0"/>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2" name="Slide Number Placeholder 1"/>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900" b="0" i="0" u="none" strike="noStrike" kern="1200" cap="none" spc="0" normalizeH="0" baseline="0" noProof="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Tree>
    <p:extLst>
      <p:ext uri="{BB962C8B-B14F-4D97-AF65-F5344CB8AC3E}">
        <p14:creationId xmlns:p14="http://schemas.microsoft.com/office/powerpoint/2010/main" val="19366466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433533" y="1224431"/>
            <a:ext cx="8276934" cy="4409137"/>
          </a:xfrm>
        </p:spPr>
        <p:txBody>
          <a:bodyPr>
            <a:normAutofit fontScale="70000" lnSpcReduction="20000"/>
          </a:bodyPr>
          <a:lstStyle/>
          <a:p>
            <a:r>
              <a:rPr lang="en-US" sz="11400" dirty="0"/>
              <a:t>SP20 Grading</a:t>
            </a:r>
          </a:p>
          <a:p>
            <a:endParaRPr lang="en-US" sz="8600" dirty="0"/>
          </a:p>
          <a:p>
            <a:r>
              <a:rPr lang="en-US" sz="5100" dirty="0"/>
              <a:t>2 April 2020</a:t>
            </a:r>
          </a:p>
          <a:p>
            <a:r>
              <a:rPr lang="en-US" sz="5100" dirty="0"/>
              <a:t>K. Kosbar</a:t>
            </a:r>
          </a:p>
          <a:p>
            <a:r>
              <a:rPr lang="en-US" sz="5100" dirty="0"/>
              <a:t>Chair, Academic Freedom &amp; Standards Committee</a:t>
            </a:r>
          </a:p>
        </p:txBody>
      </p:sp>
    </p:spTree>
    <p:extLst>
      <p:ext uri="{BB962C8B-B14F-4D97-AF65-F5344CB8AC3E}">
        <p14:creationId xmlns:p14="http://schemas.microsoft.com/office/powerpoint/2010/main" val="1025651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98557" y="1469516"/>
            <a:ext cx="6946885" cy="4780525"/>
          </a:xfrm>
        </p:spPr>
        <p:txBody>
          <a:bodyPr/>
          <a:lstStyle/>
          <a:p>
            <a:r>
              <a:rPr lang="en-US" dirty="0"/>
              <a:t>UM </a:t>
            </a:r>
            <a:r>
              <a:rPr lang="en-US"/>
              <a:t>System transitions all </a:t>
            </a:r>
            <a:r>
              <a:rPr lang="en-US" dirty="0"/>
              <a:t>courses to the on-line mode in mid-March, with little prior notice due to health emergency</a:t>
            </a:r>
          </a:p>
          <a:p>
            <a:r>
              <a:rPr lang="en-US" dirty="0"/>
              <a:t>Some students now work in challenging conditions</a:t>
            </a:r>
          </a:p>
          <a:p>
            <a:r>
              <a:rPr lang="en-US" dirty="0"/>
              <a:t>Some courses and instructors more easily adapt to on-line instruction than others</a:t>
            </a:r>
          </a:p>
          <a:p>
            <a:r>
              <a:rPr lang="en-US" dirty="0"/>
              <a:t>Raises questions about the appropriateness of applying the original grading scale in some cases</a:t>
            </a:r>
          </a:p>
          <a:p>
            <a:r>
              <a:rPr lang="en-US" dirty="0"/>
              <a:t>Many universities have adopted alternative grading policies for spring 2020</a:t>
            </a:r>
          </a:p>
        </p:txBody>
      </p:sp>
      <p:sp>
        <p:nvSpPr>
          <p:cNvPr id="3" name="Text Placeholder 2"/>
          <p:cNvSpPr>
            <a:spLocks noGrp="1"/>
          </p:cNvSpPr>
          <p:nvPr>
            <p:ph type="body" sz="quarter" idx="12"/>
          </p:nvPr>
        </p:nvSpPr>
        <p:spPr>
          <a:xfrm>
            <a:off x="668040" y="607959"/>
            <a:ext cx="8184662" cy="572771"/>
          </a:xfrm>
        </p:spPr>
        <p:txBody>
          <a:bodyPr/>
          <a:lstStyle/>
          <a:p>
            <a:r>
              <a:rPr lang="en-US" u="sng" dirty="0"/>
              <a:t>Unexpected Events</a:t>
            </a:r>
          </a:p>
        </p:txBody>
      </p:sp>
    </p:spTree>
    <p:extLst>
      <p:ext uri="{BB962C8B-B14F-4D97-AF65-F5344CB8AC3E}">
        <p14:creationId xmlns:p14="http://schemas.microsoft.com/office/powerpoint/2010/main" val="1009982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68041" y="943474"/>
            <a:ext cx="7377402" cy="5543823"/>
          </a:xfrm>
        </p:spPr>
        <p:txBody>
          <a:bodyPr/>
          <a:lstStyle/>
          <a:p>
            <a:r>
              <a:rPr lang="en-US" dirty="0"/>
              <a:t>Anything goes. 150+ examples listed at </a:t>
            </a:r>
            <a:r>
              <a:rPr lang="en-US" dirty="0">
                <a:hlinkClick r:id="rId2">
                  <a:extLst>
                    <a:ext uri="{A12FA001-AC4F-418D-AE19-62706E023703}">
                      <ahyp:hlinkClr xmlns:ahyp="http://schemas.microsoft.com/office/drawing/2018/hyperlinkcolor" xmlns="" val="tx"/>
                    </a:ext>
                  </a:extLst>
                </a:hlinkClick>
              </a:rPr>
              <a:t>http://oudigitools.blogspot.com/2020/03/feedback-alternate-grading-in-crisis.html</a:t>
            </a:r>
            <a:endParaRPr lang="en-US" dirty="0"/>
          </a:p>
          <a:p>
            <a:r>
              <a:rPr lang="en-US" dirty="0"/>
              <a:t>Some have no change, or have not decided yet</a:t>
            </a:r>
          </a:p>
          <a:p>
            <a:r>
              <a:rPr lang="en-US" dirty="0"/>
              <a:t>Some are forcing all classes to be pass/fail</a:t>
            </a:r>
          </a:p>
          <a:p>
            <a:r>
              <a:rPr lang="en-US" dirty="0"/>
              <a:t>Some allow students to change to pass/fail, provided they select before final exams</a:t>
            </a:r>
          </a:p>
          <a:p>
            <a:r>
              <a:rPr lang="en-US" dirty="0"/>
              <a:t>Some allow students to change to pass/fail after final grades have been posted</a:t>
            </a:r>
          </a:p>
          <a:p>
            <a:r>
              <a:rPr lang="en-US" dirty="0"/>
              <a:t>Some are creating new types of grades, such as a passing grade indicating C or better work, but not used in GPA calculations</a:t>
            </a:r>
          </a:p>
          <a:p>
            <a:r>
              <a:rPr lang="en-US" dirty="0"/>
              <a:t>Some require special justifications listed on transcripts</a:t>
            </a:r>
          </a:p>
        </p:txBody>
      </p:sp>
      <p:sp>
        <p:nvSpPr>
          <p:cNvPr id="3" name="Text Placeholder 2"/>
          <p:cNvSpPr>
            <a:spLocks noGrp="1"/>
          </p:cNvSpPr>
          <p:nvPr>
            <p:ph type="body" sz="quarter" idx="12"/>
          </p:nvPr>
        </p:nvSpPr>
        <p:spPr>
          <a:xfrm>
            <a:off x="479669" y="370703"/>
            <a:ext cx="8184662" cy="572771"/>
          </a:xfrm>
        </p:spPr>
        <p:txBody>
          <a:bodyPr/>
          <a:lstStyle/>
          <a:p>
            <a:r>
              <a:rPr lang="en-US" u="sng" dirty="0"/>
              <a:t>Other Schools</a:t>
            </a:r>
          </a:p>
        </p:txBody>
      </p:sp>
    </p:spTree>
    <p:extLst>
      <p:ext uri="{BB962C8B-B14F-4D97-AF65-F5344CB8AC3E}">
        <p14:creationId xmlns:p14="http://schemas.microsoft.com/office/powerpoint/2010/main" val="2655016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68040" y="950740"/>
            <a:ext cx="7377402" cy="5361283"/>
          </a:xfrm>
        </p:spPr>
        <p:txBody>
          <a:bodyPr/>
          <a:lstStyle/>
          <a:p>
            <a:r>
              <a:rPr lang="en-US" dirty="0"/>
              <a:t>Mizzou</a:t>
            </a:r>
          </a:p>
          <a:p>
            <a:pPr lvl="1"/>
            <a:r>
              <a:rPr lang="en-US" dirty="0"/>
              <a:t>Allowing any/all course to be switched to S/U grading</a:t>
            </a:r>
          </a:p>
          <a:p>
            <a:pPr lvl="1"/>
            <a:r>
              <a:rPr lang="en-US" dirty="0"/>
              <a:t>Students are allowed to change to S/U through 6/5/20</a:t>
            </a:r>
          </a:p>
          <a:p>
            <a:pPr lvl="1"/>
            <a:r>
              <a:rPr lang="en-US" dirty="0"/>
              <a:t>S = C- or higher (at S&amp;T, S = D or higher)</a:t>
            </a:r>
          </a:p>
          <a:p>
            <a:r>
              <a:rPr lang="en-US" dirty="0"/>
              <a:t>UMSL</a:t>
            </a:r>
          </a:p>
          <a:p>
            <a:pPr lvl="1"/>
            <a:r>
              <a:rPr lang="en-US" dirty="0"/>
              <a:t>Allow any/all courses to be changed to S/U grading</a:t>
            </a:r>
          </a:p>
          <a:p>
            <a:pPr lvl="1"/>
            <a:r>
              <a:rPr lang="en-US" dirty="0"/>
              <a:t>Student must decide by 4/30/20</a:t>
            </a:r>
          </a:p>
          <a:p>
            <a:pPr lvl="1"/>
            <a:r>
              <a:rPr lang="en-US" dirty="0"/>
              <a:t>S = C- or higher</a:t>
            </a:r>
          </a:p>
          <a:p>
            <a:r>
              <a:rPr lang="en-US" dirty="0"/>
              <a:t>UMKC</a:t>
            </a:r>
          </a:p>
          <a:p>
            <a:pPr lvl="1"/>
            <a:r>
              <a:rPr lang="en-US" dirty="0"/>
              <a:t>To be announced</a:t>
            </a:r>
          </a:p>
          <a:p>
            <a:pPr lvl="1"/>
            <a:r>
              <a:rPr lang="en-US" dirty="0"/>
              <a:t>Allow students to change one (?) course to CR/NC</a:t>
            </a:r>
          </a:p>
          <a:p>
            <a:pPr lvl="1"/>
            <a:r>
              <a:rPr lang="en-US" dirty="0"/>
              <a:t>Must decide before final exam (?)</a:t>
            </a:r>
          </a:p>
          <a:p>
            <a:pPr lvl="1"/>
            <a:r>
              <a:rPr lang="en-US" dirty="0"/>
              <a:t>Extend drop deadline</a:t>
            </a:r>
          </a:p>
          <a:p>
            <a:pPr lvl="1"/>
            <a:r>
              <a:rPr lang="en-US" dirty="0"/>
              <a:t>CR = C- or higher </a:t>
            </a:r>
          </a:p>
          <a:p>
            <a:endParaRPr lang="en-US" dirty="0"/>
          </a:p>
        </p:txBody>
      </p:sp>
      <p:sp>
        <p:nvSpPr>
          <p:cNvPr id="3" name="Text Placeholder 2"/>
          <p:cNvSpPr>
            <a:spLocks noGrp="1"/>
          </p:cNvSpPr>
          <p:nvPr>
            <p:ph type="body" sz="quarter" idx="12"/>
          </p:nvPr>
        </p:nvSpPr>
        <p:spPr>
          <a:xfrm>
            <a:off x="668040" y="321573"/>
            <a:ext cx="8184662" cy="572771"/>
          </a:xfrm>
        </p:spPr>
        <p:txBody>
          <a:bodyPr/>
          <a:lstStyle/>
          <a:p>
            <a:r>
              <a:rPr lang="en-US" u="sng" dirty="0"/>
              <a:t>UM System</a:t>
            </a:r>
          </a:p>
        </p:txBody>
      </p:sp>
    </p:spTree>
    <p:extLst>
      <p:ext uri="{BB962C8B-B14F-4D97-AF65-F5344CB8AC3E}">
        <p14:creationId xmlns:p14="http://schemas.microsoft.com/office/powerpoint/2010/main" val="3495749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92328" y="1316194"/>
            <a:ext cx="7377402" cy="5084605"/>
          </a:xfrm>
        </p:spPr>
        <p:txBody>
          <a:bodyPr/>
          <a:lstStyle/>
          <a:p>
            <a:r>
              <a:rPr lang="en-US" dirty="0"/>
              <a:t>A change is coming soon, with or without FS approval</a:t>
            </a:r>
          </a:p>
          <a:p>
            <a:r>
              <a:rPr lang="en-US" dirty="0"/>
              <a:t>Increase faculty buy-in by having FS decide</a:t>
            </a:r>
          </a:p>
          <a:p>
            <a:r>
              <a:rPr lang="en-US" dirty="0"/>
              <a:t>When possible, allow faculty to notify students that their work is in the A, B, C, D or F grade range</a:t>
            </a:r>
          </a:p>
          <a:p>
            <a:r>
              <a:rPr lang="en-US" dirty="0"/>
              <a:t>Offer students an opportunity to remove some of their SP20 grades from GPA calculations</a:t>
            </a:r>
          </a:p>
          <a:p>
            <a:r>
              <a:rPr lang="en-US" dirty="0"/>
              <a:t>Honor commitment that all students are allowed to use ABCDF scale (and use grades in GPA)</a:t>
            </a:r>
          </a:p>
          <a:p>
            <a:r>
              <a:rPr lang="en-US" dirty="0"/>
              <a:t>Allow instructors and departments to continue to apply C-or-higher prerequisite and graduation rules</a:t>
            </a:r>
          </a:p>
          <a:p>
            <a:r>
              <a:rPr lang="en-US" dirty="0"/>
              <a:t>Honor commitment that S grades requested at start of semester indicate D or higher work</a:t>
            </a:r>
          </a:p>
        </p:txBody>
      </p:sp>
      <p:sp>
        <p:nvSpPr>
          <p:cNvPr id="3" name="Text Placeholder 2"/>
          <p:cNvSpPr>
            <a:spLocks noGrp="1"/>
          </p:cNvSpPr>
          <p:nvPr>
            <p:ph type="body" sz="quarter" idx="12"/>
          </p:nvPr>
        </p:nvSpPr>
        <p:spPr>
          <a:xfrm>
            <a:off x="479669" y="543515"/>
            <a:ext cx="8184662" cy="572771"/>
          </a:xfrm>
        </p:spPr>
        <p:txBody>
          <a:bodyPr/>
          <a:lstStyle/>
          <a:p>
            <a:r>
              <a:rPr lang="en-US" u="sng" dirty="0"/>
              <a:t>Boundary Conditions</a:t>
            </a:r>
          </a:p>
        </p:txBody>
      </p:sp>
    </p:spTree>
    <p:extLst>
      <p:ext uri="{BB962C8B-B14F-4D97-AF65-F5344CB8AC3E}">
        <p14:creationId xmlns:p14="http://schemas.microsoft.com/office/powerpoint/2010/main" val="3358711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68040" y="1222819"/>
            <a:ext cx="7865066" cy="4956040"/>
          </a:xfrm>
        </p:spPr>
        <p:txBody>
          <a:bodyPr/>
          <a:lstStyle/>
          <a:p>
            <a:r>
              <a:rPr lang="en-US" dirty="0"/>
              <a:t>Honor rules prohibiting </a:t>
            </a:r>
            <a:r>
              <a:rPr lang="en-US"/>
              <a:t>capricious grading</a:t>
            </a:r>
            <a:endParaRPr lang="en-US" dirty="0"/>
          </a:p>
          <a:p>
            <a:r>
              <a:rPr lang="en-US" dirty="0"/>
              <a:t>Use algorithm which can be quickly implemented in inflexible academic accounting software system</a:t>
            </a:r>
          </a:p>
          <a:p>
            <a:r>
              <a:rPr lang="en-US" dirty="0"/>
              <a:t>Avoid increasing student stress</a:t>
            </a:r>
          </a:p>
          <a:p>
            <a:r>
              <a:rPr lang="en-US" dirty="0"/>
              <a:t>Avoid creating ill will with students, where they see harm being caused by a poor/unlucky choice of grading scales</a:t>
            </a:r>
          </a:p>
          <a:p>
            <a:r>
              <a:rPr lang="en-US" dirty="0"/>
              <a:t>Allow students with non-academic constraints the ability to keep a D grade without other penalties</a:t>
            </a:r>
          </a:p>
          <a:p>
            <a:r>
              <a:rPr lang="en-US" dirty="0"/>
              <a:t>Avoid unreasonably heavy advising loads</a:t>
            </a:r>
          </a:p>
          <a:p>
            <a:r>
              <a:rPr lang="en-US" dirty="0"/>
              <a:t>Avoid a large number of department changes to prerequisite or graduation requirements</a:t>
            </a:r>
          </a:p>
          <a:p>
            <a:r>
              <a:rPr lang="en-US" dirty="0"/>
              <a:t>Keep solution simple to summarize</a:t>
            </a:r>
          </a:p>
        </p:txBody>
      </p:sp>
      <p:sp>
        <p:nvSpPr>
          <p:cNvPr id="3" name="Text Placeholder 2"/>
          <p:cNvSpPr>
            <a:spLocks noGrp="1"/>
          </p:cNvSpPr>
          <p:nvPr>
            <p:ph type="body" sz="quarter" idx="12"/>
          </p:nvPr>
        </p:nvSpPr>
        <p:spPr>
          <a:xfrm>
            <a:off x="348444" y="490249"/>
            <a:ext cx="8184662" cy="572771"/>
          </a:xfrm>
        </p:spPr>
        <p:txBody>
          <a:bodyPr/>
          <a:lstStyle/>
          <a:p>
            <a:r>
              <a:rPr lang="en-US" u="sng" dirty="0"/>
              <a:t>Boundary Conditions</a:t>
            </a:r>
          </a:p>
        </p:txBody>
      </p:sp>
    </p:spTree>
    <p:extLst>
      <p:ext uri="{BB962C8B-B14F-4D97-AF65-F5344CB8AC3E}">
        <p14:creationId xmlns:p14="http://schemas.microsoft.com/office/powerpoint/2010/main" val="3105765818"/>
      </p:ext>
    </p:extLst>
  </p:cSld>
  <p:clrMapOvr>
    <a:masterClrMapping/>
  </p:clrMapOvr>
</p:sld>
</file>

<file path=ppt/theme/theme1.xml><?xml version="1.0" encoding="utf-8"?>
<a:theme xmlns:a="http://schemas.openxmlformats.org/drawingml/2006/main" name="1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6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7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Intro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8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9_Custom Design">
  <a:themeElements>
    <a:clrScheme name="Custom 6">
      <a:dk1>
        <a:srgbClr val="003B49"/>
      </a:dk1>
      <a:lt1>
        <a:srgbClr val="E8D3A2"/>
      </a:lt1>
      <a:dk2>
        <a:srgbClr val="003B49"/>
      </a:dk2>
      <a:lt2>
        <a:srgbClr val="FFFFFF"/>
      </a:lt2>
      <a:accent1>
        <a:srgbClr val="003B49"/>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0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1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2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3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4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15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16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17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18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19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20_Custom Design">
  <a:themeElements>
    <a:clrScheme name="MDD">
      <a:dk1>
        <a:srgbClr val="509E2F"/>
      </a:dk1>
      <a:lt1>
        <a:srgbClr val="B2B4B2"/>
      </a:lt1>
      <a:dk2>
        <a:srgbClr val="509E6F"/>
      </a:dk2>
      <a:lt2>
        <a:srgbClr val="FFFFFF"/>
      </a:lt2>
      <a:accent1>
        <a:srgbClr val="78BE20"/>
      </a:accent1>
      <a:accent2>
        <a:srgbClr val="003B49"/>
      </a:accent2>
      <a:accent3>
        <a:srgbClr val="FDDA24"/>
      </a:accent3>
      <a:accent4>
        <a:srgbClr val="E87722"/>
      </a:accent4>
      <a:accent5>
        <a:srgbClr val="2DCCD3"/>
      </a:accent5>
      <a:accent6>
        <a:srgbClr val="005F83"/>
      </a:accent6>
      <a:hlink>
        <a:srgbClr val="2BC3C9"/>
      </a:hlink>
      <a:folHlink>
        <a:srgbClr val="E0621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Custom Design">
  <a:themeElements>
    <a:clrScheme name="MDD">
      <a:dk1>
        <a:srgbClr val="509E2F"/>
      </a:dk1>
      <a:lt1>
        <a:srgbClr val="B2B4B2"/>
      </a:lt1>
      <a:dk2>
        <a:srgbClr val="509E6F"/>
      </a:dk2>
      <a:lt2>
        <a:srgbClr val="FFFFFF"/>
      </a:lt2>
      <a:accent1>
        <a:srgbClr val="78BE20"/>
      </a:accent1>
      <a:accent2>
        <a:srgbClr val="003B49"/>
      </a:accent2>
      <a:accent3>
        <a:srgbClr val="FDDA24"/>
      </a:accent3>
      <a:accent4>
        <a:srgbClr val="E87722"/>
      </a:accent4>
      <a:accent5>
        <a:srgbClr val="2DCCD3"/>
      </a:accent5>
      <a:accent6>
        <a:srgbClr val="005F83"/>
      </a:accent6>
      <a:hlink>
        <a:srgbClr val="2BC3C9"/>
      </a:hlink>
      <a:folHlink>
        <a:srgbClr val="E0621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21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9.xml><?xml version="1.0" encoding="utf-8"?>
<a:theme xmlns:a="http://schemas.openxmlformats.org/drawingml/2006/main" name="22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0.xml><?xml version="1.0" encoding="utf-8"?>
<a:theme xmlns:a="http://schemas.openxmlformats.org/drawingml/2006/main" name="23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1.xml><?xml version="1.0" encoding="utf-8"?>
<a:theme xmlns:a="http://schemas.openxmlformats.org/drawingml/2006/main" name="24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2.xml><?xml version="1.0" encoding="utf-8"?>
<a:theme xmlns:a="http://schemas.openxmlformats.org/drawingml/2006/main" name="25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3.xml><?xml version="1.0" encoding="utf-8"?>
<a:theme xmlns:a="http://schemas.openxmlformats.org/drawingml/2006/main" name="26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4.xml><?xml version="1.0" encoding="utf-8"?>
<a:theme xmlns:a="http://schemas.openxmlformats.org/drawingml/2006/main" name="27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5.xml><?xml version="1.0" encoding="utf-8"?>
<a:theme xmlns:a="http://schemas.openxmlformats.org/drawingml/2006/main" name="29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6.xml><?xml version="1.0" encoding="utf-8"?>
<a:theme xmlns:a="http://schemas.openxmlformats.org/drawingml/2006/main" name="30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7.xml><?xml version="1.0" encoding="utf-8"?>
<a:theme xmlns:a="http://schemas.openxmlformats.org/drawingml/2006/main" name="31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8.xml><?xml version="1.0" encoding="utf-8"?>
<a:theme xmlns:a="http://schemas.openxmlformats.org/drawingml/2006/main" name="32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9.xml><?xml version="1.0" encoding="utf-8"?>
<a:theme xmlns:a="http://schemas.openxmlformats.org/drawingml/2006/main" name="33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0.xml><?xml version="1.0" encoding="utf-8"?>
<a:theme xmlns:a="http://schemas.openxmlformats.org/drawingml/2006/main" name="28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1.xml><?xml version="1.0" encoding="utf-8"?>
<a:theme xmlns:a="http://schemas.openxmlformats.org/drawingml/2006/main" name="34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2.xml><?xml version="1.0" encoding="utf-8"?>
<a:theme xmlns:a="http://schemas.openxmlformats.org/drawingml/2006/main" name="35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1_Custom Design">
  <a:themeElements>
    <a:clrScheme name="Custom 4">
      <a:dk1>
        <a:srgbClr val="003B49"/>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2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4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65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66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18174</TotalTime>
  <Words>2293</Words>
  <Application>Microsoft Office PowerPoint</Application>
  <PresentationFormat>On-screen Show (4:3)</PresentationFormat>
  <Paragraphs>183</Paragraphs>
  <Slides>25</Slides>
  <Notes>3</Notes>
  <HiddenSlides>0</HiddenSlides>
  <MMClips>0</MMClips>
  <ScaleCrop>false</ScaleCrop>
  <HeadingPairs>
    <vt:vector size="6" baseType="variant">
      <vt:variant>
        <vt:lpstr>Fonts Used</vt:lpstr>
      </vt:variant>
      <vt:variant>
        <vt:i4>8</vt:i4>
      </vt:variant>
      <vt:variant>
        <vt:lpstr>Theme</vt:lpstr>
      </vt:variant>
      <vt:variant>
        <vt:i4>42</vt:i4>
      </vt:variant>
      <vt:variant>
        <vt:lpstr>Slide Titles</vt:lpstr>
      </vt:variant>
      <vt:variant>
        <vt:i4>25</vt:i4>
      </vt:variant>
    </vt:vector>
  </HeadingPairs>
  <TitlesOfParts>
    <vt:vector size="75" baseType="lpstr">
      <vt:lpstr>Arial</vt:lpstr>
      <vt:lpstr>Calibri</vt:lpstr>
      <vt:lpstr>Encode Sans Normal Black</vt:lpstr>
      <vt:lpstr>Lucida Grande</vt:lpstr>
      <vt:lpstr>Orgon Slab</vt:lpstr>
      <vt:lpstr>Orgon Slab ExtraLight</vt:lpstr>
      <vt:lpstr>Orgon Slab Light</vt:lpstr>
      <vt:lpstr>Orgon Slab Medium</vt:lpstr>
      <vt:lpstr>1_Custom Design</vt:lpstr>
      <vt:lpstr>2_Custom Design</vt:lpstr>
      <vt:lpstr>3_Custom Design</vt:lpstr>
      <vt:lpstr>4_Custom Design</vt:lpstr>
      <vt:lpstr>61_Custom Design</vt:lpstr>
      <vt:lpstr>62_Custom Design</vt:lpstr>
      <vt:lpstr>64_Custom Design</vt:lpstr>
      <vt:lpstr>65_Custom Design</vt:lpstr>
      <vt:lpstr>66_Custom Design</vt:lpstr>
      <vt:lpstr>5_Custom Design</vt:lpstr>
      <vt:lpstr>6_Custom Design</vt:lpstr>
      <vt:lpstr>7_Custom Design</vt:lpstr>
      <vt:lpstr>Intro Page</vt:lpstr>
      <vt:lpstr>8_Custom Design</vt:lpstr>
      <vt:lpstr>9_Custom Design</vt:lpstr>
      <vt:lpstr>10_Custom Design</vt:lpstr>
      <vt:lpstr>11_Custom Design</vt:lpstr>
      <vt:lpstr>12_Custom Design</vt:lpstr>
      <vt:lpstr>13_Custom Design</vt:lpstr>
      <vt:lpstr>14_Custom Design</vt:lpstr>
      <vt:lpstr>15_Custom Design</vt:lpstr>
      <vt:lpstr>16_Custom Design</vt:lpstr>
      <vt:lpstr>17_Custom Design</vt:lpstr>
      <vt:lpstr>18_Custom Design</vt:lpstr>
      <vt:lpstr>19_Custom Design</vt:lpstr>
      <vt:lpstr>20_Custom Design</vt:lpstr>
      <vt:lpstr>Custom Design</vt:lpstr>
      <vt:lpstr>21_Custom Design</vt:lpstr>
      <vt:lpstr>22_Custom Design</vt:lpstr>
      <vt:lpstr>23_Custom Design</vt:lpstr>
      <vt:lpstr>24_Custom Design</vt:lpstr>
      <vt:lpstr>25_Custom Design</vt:lpstr>
      <vt:lpstr>26_Custom Design</vt:lpstr>
      <vt:lpstr>27_Custom Design</vt:lpstr>
      <vt:lpstr>29_Custom Design</vt:lpstr>
      <vt:lpstr>30_Custom Design</vt:lpstr>
      <vt:lpstr>31_Custom Design</vt:lpstr>
      <vt:lpstr>32_Custom Design</vt:lpstr>
      <vt:lpstr>33_Custom Design</vt:lpstr>
      <vt:lpstr>28_Custom Design</vt:lpstr>
      <vt:lpstr>34_Custom Design</vt:lpstr>
      <vt:lpstr>35_Custom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House, Misty M.</cp:lastModifiedBy>
  <cp:revision>345</cp:revision>
  <cp:lastPrinted>2020-01-23T14:57:05Z</cp:lastPrinted>
  <dcterms:created xsi:type="dcterms:W3CDTF">2014-10-14T00:51:43Z</dcterms:created>
  <dcterms:modified xsi:type="dcterms:W3CDTF">2020-04-02T17:04:52Z</dcterms:modified>
</cp:coreProperties>
</file>